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Advent Pro SemiBold"/>
      <p:regular r:id="rId37"/>
      <p:bold r:id="rId38"/>
    </p:embeddedFont>
    <p:embeddedFont>
      <p:font typeface="Roboto"/>
      <p:regular r:id="rId39"/>
      <p:bold r:id="rId40"/>
      <p:italic r:id="rId41"/>
      <p:boldItalic r:id="rId42"/>
    </p:embeddedFont>
    <p:embeddedFont>
      <p:font typeface="Fira Sans Extra Condensed Medium"/>
      <p:regular r:id="rId43"/>
      <p:bold r:id="rId44"/>
      <p:italic r:id="rId45"/>
      <p:boldItalic r:id="rId46"/>
    </p:embeddedFont>
    <p:embeddedFont>
      <p:font typeface="Fira Sans Condensed Medium"/>
      <p:regular r:id="rId47"/>
      <p:bold r:id="rId48"/>
      <p:italic r:id="rId49"/>
      <p:boldItalic r:id="rId50"/>
    </p:embeddedFont>
    <p:embeddedFont>
      <p:font typeface="Maven Pro"/>
      <p:regular r:id="rId51"/>
      <p:bold r:id="rId52"/>
    </p:embeddedFont>
    <p:embeddedFont>
      <p:font typeface="Share Tech"/>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Medium-bold.fntdata"/><Relationship Id="rId47" Type="http://schemas.openxmlformats.org/officeDocument/2006/relationships/font" Target="fonts/FiraSansCondensedMedium-regular.fntdata"/><Relationship Id="rId49" Type="http://schemas.openxmlformats.org/officeDocument/2006/relationships/font" Target="fonts/FiraSans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AdventProSemiBold-regular.fntdata"/><Relationship Id="rId36" Type="http://schemas.openxmlformats.org/officeDocument/2006/relationships/slide" Target="slides/slide32.xml"/><Relationship Id="rId39" Type="http://schemas.openxmlformats.org/officeDocument/2006/relationships/font" Target="fonts/Roboto-regular.fntdata"/><Relationship Id="rId38" Type="http://schemas.openxmlformats.org/officeDocument/2006/relationships/font" Target="fonts/AdventProSemi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avenPro-regular.fntdata"/><Relationship Id="rId50" Type="http://schemas.openxmlformats.org/officeDocument/2006/relationships/font" Target="fonts/FiraSansCondensedMedium-boldItalic.fntdata"/><Relationship Id="rId53" Type="http://schemas.openxmlformats.org/officeDocument/2006/relationships/font" Target="fonts/ShareTech-regular.fntdata"/><Relationship Id="rId52" Type="http://schemas.openxmlformats.org/officeDocument/2006/relationships/font" Target="fonts/MavenPr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f3e7e23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f3e7e23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Cesar Greeting - 0:15 seconds (“Its Time!”... … “In the Data Science World we all know Dimas is the reigning champ but what about hypothetically in the Octagon? ”)</a:t>
            </a:r>
            <a:endParaRPr/>
          </a:p>
          <a:p>
            <a:pPr indent="-298450" lvl="0" marL="457200" rtl="0" algn="l">
              <a:spcBef>
                <a:spcPts val="0"/>
              </a:spcBef>
              <a:spcAft>
                <a:spcPts val="0"/>
              </a:spcAft>
              <a:buSzPts val="1100"/>
              <a:buAutoNum type="arabicPeriod"/>
            </a:pPr>
            <a:r>
              <a:rPr lang="en"/>
              <a:t>Priti/Cesar Intro - (breaks down MMA lingo, introduces audience to the world of MMA &amp; stuns with viz) - 3:30 minutes</a:t>
            </a:r>
            <a:endParaRPr/>
          </a:p>
          <a:p>
            <a:pPr indent="-298450" lvl="0" marL="457200" rtl="0" algn="l">
              <a:spcBef>
                <a:spcPts val="0"/>
              </a:spcBef>
              <a:spcAft>
                <a:spcPts val="0"/>
              </a:spcAft>
              <a:buSzPts val="1100"/>
              <a:buAutoNum type="arabicPeriod"/>
            </a:pPr>
            <a:r>
              <a:rPr lang="en"/>
              <a:t>Cesar hands-off to Mattie - 0:15 seconds</a:t>
            </a:r>
            <a:endParaRPr/>
          </a:p>
          <a:p>
            <a:pPr indent="-298450" lvl="0" marL="457200" rtl="0" algn="l">
              <a:spcBef>
                <a:spcPts val="0"/>
              </a:spcBef>
              <a:spcAft>
                <a:spcPts val="0"/>
              </a:spcAft>
              <a:buSzPts val="1100"/>
              <a:buAutoNum type="arabicPeriod"/>
            </a:pPr>
            <a:r>
              <a:rPr lang="en"/>
              <a:t>Mattie DB - 3:30 minutes</a:t>
            </a:r>
            <a:endParaRPr/>
          </a:p>
          <a:p>
            <a:pPr indent="-298450" lvl="0" marL="457200" rtl="0" algn="l">
              <a:spcBef>
                <a:spcPts val="0"/>
              </a:spcBef>
              <a:spcAft>
                <a:spcPts val="0"/>
              </a:spcAft>
              <a:buSzPts val="1100"/>
              <a:buAutoNum type="arabicPeriod"/>
            </a:pPr>
            <a:r>
              <a:rPr lang="en"/>
              <a:t>Cesar hands-off to Andrew - 0:15 seconds</a:t>
            </a:r>
            <a:endParaRPr/>
          </a:p>
          <a:p>
            <a:pPr indent="-298450" lvl="0" marL="457200" rtl="0" algn="l">
              <a:spcBef>
                <a:spcPts val="0"/>
              </a:spcBef>
              <a:spcAft>
                <a:spcPts val="0"/>
              </a:spcAft>
              <a:buSzPts val="1100"/>
              <a:buAutoNum type="arabicPeriod"/>
            </a:pPr>
            <a:r>
              <a:rPr lang="en"/>
              <a:t>Andrew - ML - 3:30 minutes</a:t>
            </a:r>
            <a:endParaRPr/>
          </a:p>
          <a:p>
            <a:pPr indent="-298450" lvl="0" marL="457200" rtl="0" algn="l">
              <a:spcBef>
                <a:spcPts val="0"/>
              </a:spcBef>
              <a:spcAft>
                <a:spcPts val="0"/>
              </a:spcAft>
              <a:buSzPts val="1100"/>
              <a:buAutoNum type="arabicPeriod"/>
            </a:pPr>
            <a:r>
              <a:rPr lang="en"/>
              <a:t>Cesar hands-off to self - 0:15 seconds</a:t>
            </a:r>
            <a:endParaRPr/>
          </a:p>
          <a:p>
            <a:pPr indent="-298450" lvl="0" marL="457200" rtl="0" algn="l">
              <a:spcBef>
                <a:spcPts val="0"/>
              </a:spcBef>
              <a:spcAft>
                <a:spcPts val="0"/>
              </a:spcAft>
              <a:buSzPts val="1100"/>
              <a:buAutoNum type="arabicPeriod"/>
            </a:pPr>
            <a:r>
              <a:rPr lang="en"/>
              <a:t>Cesar/Priti - Results including Interactive Visualization - 2:00 minutes</a:t>
            </a:r>
            <a:endParaRPr/>
          </a:p>
          <a:p>
            <a:pPr indent="-298450" lvl="0" marL="457200" rtl="0" algn="l">
              <a:spcBef>
                <a:spcPts val="0"/>
              </a:spcBef>
              <a:spcAft>
                <a:spcPts val="0"/>
              </a:spcAft>
              <a:buSzPts val="1100"/>
              <a:buAutoNum type="arabicPeriod"/>
            </a:pPr>
            <a:r>
              <a:rPr lang="en"/>
              <a:t>Closing Slides - Fun Facts, Credits and Sources - 1:30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f7aa01a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f7aa01a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Elements --</a:t>
            </a:r>
            <a:endParaRPr/>
          </a:p>
          <a:p>
            <a:pPr indent="0" lvl="0" marL="0" rtl="0" algn="l">
              <a:spcBef>
                <a:spcPts val="0"/>
              </a:spcBef>
              <a:spcAft>
                <a:spcPts val="0"/>
              </a:spcAft>
              <a:buNone/>
            </a:pPr>
            <a:r>
              <a:rPr lang="en"/>
              <a:t>Chart with label brushing to allow for automatic appearance of an identifying label when cursor hovers over a particular element </a:t>
            </a:r>
            <a:endParaRPr/>
          </a:p>
          <a:p>
            <a:pPr indent="0" lvl="0" marL="0" rtl="0" algn="l">
              <a:spcBef>
                <a:spcPts val="0"/>
              </a:spcBef>
              <a:spcAft>
                <a:spcPts val="0"/>
              </a:spcAft>
              <a:buNone/>
            </a:pPr>
            <a:r>
              <a:rPr lang="en"/>
              <a:t>Table with filters to see side by side comparison of </a:t>
            </a:r>
            <a:r>
              <a:rPr lang="en"/>
              <a:t>fighter</a:t>
            </a:r>
            <a:r>
              <a:rPr lang="en"/>
              <a:t> features</a:t>
            </a:r>
            <a:endParaRPr/>
          </a:p>
          <a:p>
            <a:pPr indent="0" lvl="0" marL="0" rtl="0" algn="l">
              <a:spcBef>
                <a:spcPts val="0"/>
              </a:spcBef>
              <a:spcAft>
                <a:spcPts val="0"/>
              </a:spcAft>
              <a:buNone/>
            </a:pPr>
            <a:r>
              <a:rPr lang="en"/>
              <a:t>Heat map to show intensity to showcase intensity of fighter statistics </a:t>
            </a:r>
            <a:r>
              <a:rPr lang="en"/>
              <a:t>against</a:t>
            </a:r>
            <a:r>
              <a:rPr lang="en"/>
              <a:t> one another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d0ce27a02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cd0ce27a02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Ultimate Fighting Championship (UFC) is a mixed martial arts (MMA) promotion that has held over 500 events since its beginning in 1993. The purpose of the early UFC competitions was to identify the most effective martial art in a contest with minimal rules and no weight classes between competitors of different fighting disciplines like boxing, kickboxing, brazilian jiu jitsu, </a:t>
            </a:r>
            <a:r>
              <a:rPr lang="en"/>
              <a:t>wrestling</a:t>
            </a:r>
            <a:r>
              <a:rPr lang="en"/>
              <a:t>, taekwondo, and judo. The UFC started as an idea to promote a family's martial arts school.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d0ce27a02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d0ce27a02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a:t>
            </a:r>
            <a:r>
              <a:rPr lang="en"/>
              <a:t>n the early days, UFC fights were held only in states that didn't have athletic commissions to avoid regulation. The UFC has now expanded to 25 countries; the number of bouts held outside </a:t>
            </a:r>
            <a:r>
              <a:rPr lang="en"/>
              <a:t>the</a:t>
            </a:r>
            <a:r>
              <a:rPr lang="en"/>
              <a:t> US has increased from 61 in 2010 to 236 in 2019.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More than 59% of fights were held in the US while Brazil held the most fights outside the US.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6c4305b0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c4305b0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the data we found that </a:t>
            </a:r>
            <a:r>
              <a:rPr lang="en">
                <a:solidFill>
                  <a:schemeClr val="dk1"/>
                </a:solidFill>
              </a:rPr>
              <a:t>n</a:t>
            </a:r>
            <a:r>
              <a:rPr lang="en">
                <a:solidFill>
                  <a:schemeClr val="dk1"/>
                </a:solidFill>
              </a:rPr>
              <a:t>ot all data is usable in its original state.  </a:t>
            </a:r>
            <a:r>
              <a:rPr lang="en"/>
              <a:t>we would need to </a:t>
            </a:r>
            <a:r>
              <a:rPr lang="en"/>
              <a:t>devise</a:t>
            </a:r>
            <a:r>
              <a:rPr lang="en"/>
              <a:t> a way to create us  by determining the differences in contributing factors and creating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cf3e7e22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cf3e7e22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lang="en">
                <a:solidFill>
                  <a:schemeClr val="dk1"/>
                </a:solidFill>
              </a:rPr>
              <a:t>Database engine is created in python using sqlalchemy. The data pulled from the kaggle website was previously processed and molded into a clean dataset from which to read into this database creator.  This data is retrieved and executed into relational database manager pgAdmin to use the management tool PostgresSQL. </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None/>
            </a:pPr>
            <a:r>
              <a:rPr lang="en">
                <a:solidFill>
                  <a:schemeClr val="dk1"/>
                </a:solidFill>
              </a:rPr>
              <a:t>Here** our processed data read into two separate tables; one called Original data and the other called Master data. Both of which were created in python and imported into pgAdmin.</a:t>
            </a:r>
            <a:endParaRPr>
              <a:solidFill>
                <a:schemeClr val="dk1"/>
              </a:solidFill>
            </a:endParaRPr>
          </a:p>
          <a:p>
            <a:pPr indent="0" lvl="0" marL="0" rtl="0" algn="l">
              <a:spcBef>
                <a:spcPts val="0"/>
              </a:spcBef>
              <a:spcAft>
                <a:spcPts val="0"/>
              </a:spcAft>
              <a:buNone/>
            </a:pPr>
            <a:r>
              <a:rPr lang="en">
                <a:solidFill>
                  <a:schemeClr val="dk1"/>
                </a:solidFill>
              </a:rPr>
              <a:t>Each of these focus on the two main categories we find influence match outcomes. The great question if biometric factors; seen in Original data, or skills of fighter metrics; in Master data hold the greatest influences. Some details of the above, R_fighter and B_fighter are categorized as varchars with 30 to hold names of the most common sizes.  Age and weight values as well as the significant strikes, odds of the underdog or favorite fighter, total strikes landed and significant strike percent values are labeled as integers because they are whole value numbers. Floating variables used above have more precise numerical values that include a decimal place in their data. These include height and reach of each fighter measured in centimeters. </a:t>
            </a:r>
            <a:endParaRPr>
              <a:solidFill>
                <a:schemeClr val="dk1"/>
              </a:solidFill>
            </a:endParaRPr>
          </a:p>
          <a:p>
            <a:pPr indent="0" lvl="0" marL="0" rtl="0" algn="l">
              <a:spcBef>
                <a:spcPts val="0"/>
              </a:spcBef>
              <a:spcAft>
                <a:spcPts val="0"/>
              </a:spcAft>
              <a:buNone/>
            </a:pPr>
            <a:r>
              <a:rPr lang="en">
                <a:solidFill>
                  <a:schemeClr val="dk1"/>
                </a:solidFill>
              </a:rPr>
              <a:t>These two categories are Joined together with pgAdmin Query tools and exported as a UFC fighter_comparison csv file.</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None/>
            </a:pPr>
            <a:r>
              <a:rPr lang="en">
                <a:solidFill>
                  <a:schemeClr val="dk1"/>
                </a:solidFill>
              </a:rPr>
              <a:t>(1:45)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ef7d962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cef7d962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couple tools used to create and connect a database in python. Sqlalchemy is used to create the engine and database. Pandas is used as pd to read in the csvs. </a:t>
            </a:r>
            <a:endParaRPr/>
          </a:p>
          <a:p>
            <a:pPr indent="0" lvl="0" marL="0" rtl="0" algn="l">
              <a:spcBef>
                <a:spcPts val="0"/>
              </a:spcBef>
              <a:spcAft>
                <a:spcPts val="0"/>
              </a:spcAft>
              <a:buNone/>
            </a:pPr>
            <a:r>
              <a:rPr lang="en"/>
              <a:t>To create this database the params are set to connect the postgresql user, password, host, port, and new database. Then the engine creates that database. </a:t>
            </a:r>
            <a:endParaRPr/>
          </a:p>
          <a:p>
            <a:pPr indent="0" lvl="0" marL="0" rtl="0" algn="l">
              <a:spcBef>
                <a:spcPts val="0"/>
              </a:spcBef>
              <a:spcAft>
                <a:spcPts val="0"/>
              </a:spcAft>
              <a:buNone/>
            </a:pPr>
            <a:r>
              <a:rPr lang="en"/>
              <a:t>Here a connection is created between that new database and the setup of where data will be imported. </a:t>
            </a:r>
            <a:endParaRPr/>
          </a:p>
          <a:p>
            <a:pPr indent="0" lvl="0" marL="0" rtl="0" algn="l">
              <a:spcBef>
                <a:spcPts val="0"/>
              </a:spcBef>
              <a:spcAft>
                <a:spcPts val="0"/>
              </a:spcAft>
              <a:buNone/>
            </a:pPr>
            <a:r>
              <a:rPr lang="en"/>
              <a:t>Through pandas our csv data is imported in and read into this new postgres dataframe. </a:t>
            </a:r>
            <a:endParaRPr/>
          </a:p>
          <a:p>
            <a:pPr indent="0" lvl="0" marL="0" rtl="0" algn="l">
              <a:spcBef>
                <a:spcPts val="0"/>
              </a:spcBef>
              <a:spcAft>
                <a:spcPts val="0"/>
              </a:spcAft>
              <a:buNone/>
            </a:pPr>
            <a:r>
              <a:rPr lang="en"/>
              <a:t>This action is performed with two separate python files, one coded for the Original data table </a:t>
            </a:r>
            <a:r>
              <a:rPr lang="en"/>
              <a:t>creation</a:t>
            </a:r>
            <a:r>
              <a:rPr lang="en"/>
              <a:t> using pandas reading the cleaned and na filled csv, and the second python file specialized for the Master data table reading in the preprocessed data csv. I wanted to note that the same database connection is used in both these instances so there are two separate tables, Original and Master each reading in their own csvs, living under the same database header in pgAdmin as two tables. Here the view was created to see the join made between Original and Master.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b="1" lang="en"/>
              <a:t>K-Nearest Neighbors:</a:t>
            </a:r>
            <a:r>
              <a:rPr lang="en"/>
              <a:t>  </a:t>
            </a:r>
            <a:r>
              <a:rPr lang="en" sz="1200">
                <a:solidFill>
                  <a:srgbClr val="202124"/>
                </a:solidFill>
                <a:highlight>
                  <a:srgbClr val="FFFFFF"/>
                </a:highlight>
                <a:latin typeface="Roboto"/>
                <a:ea typeface="Roboto"/>
                <a:cs typeface="Roboto"/>
                <a:sym typeface="Roboto"/>
              </a:rPr>
              <a:t>K-Nearest Neighbour is one of the simplest Machine Learning algorithms based on</a:t>
            </a:r>
            <a:r>
              <a:rPr i="1" lang="en" sz="1200">
                <a:solidFill>
                  <a:srgbClr val="202124"/>
                </a:solidFill>
                <a:highlight>
                  <a:srgbClr val="FFFFFF"/>
                </a:highlight>
                <a:latin typeface="Roboto"/>
                <a:ea typeface="Roboto"/>
                <a:cs typeface="Roboto"/>
                <a:sym typeface="Roboto"/>
              </a:rPr>
              <a:t> Supervised Learning</a:t>
            </a:r>
            <a:r>
              <a:rPr lang="en" sz="1200">
                <a:solidFill>
                  <a:srgbClr val="202124"/>
                </a:solidFill>
                <a:highlight>
                  <a:srgbClr val="FFFFFF"/>
                </a:highlight>
                <a:latin typeface="Roboto"/>
                <a:ea typeface="Roboto"/>
                <a:cs typeface="Roboto"/>
                <a:sym typeface="Roboto"/>
              </a:rPr>
              <a:t> technique. K-NN algorithm assumes the similarity between the new case/data and available cases and put the new case into the category that is most similar to the available categories.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Random Forest Model:</a:t>
            </a:r>
            <a:r>
              <a:rPr lang="en" sz="1200">
                <a:solidFill>
                  <a:srgbClr val="202124"/>
                </a:solidFill>
                <a:highlight>
                  <a:srgbClr val="FFFFFF"/>
                </a:highlight>
                <a:latin typeface="Roboto"/>
                <a:ea typeface="Roboto"/>
                <a:cs typeface="Roboto"/>
                <a:sym typeface="Roboto"/>
              </a:rPr>
              <a:t>  Random forest is a </a:t>
            </a:r>
            <a:r>
              <a:rPr i="1" lang="en" sz="1200">
                <a:solidFill>
                  <a:srgbClr val="202124"/>
                </a:solidFill>
                <a:highlight>
                  <a:srgbClr val="FFFFFF"/>
                </a:highlight>
                <a:latin typeface="Roboto"/>
                <a:ea typeface="Roboto"/>
                <a:cs typeface="Roboto"/>
                <a:sym typeface="Roboto"/>
              </a:rPr>
              <a:t>supervised learning</a:t>
            </a:r>
            <a:r>
              <a:rPr lang="en" sz="1200">
                <a:solidFill>
                  <a:srgbClr val="202124"/>
                </a:solidFill>
                <a:highlight>
                  <a:srgbClr val="FFFFFF"/>
                </a:highlight>
                <a:latin typeface="Roboto"/>
                <a:ea typeface="Roboto"/>
                <a:cs typeface="Roboto"/>
                <a:sym typeface="Roboto"/>
              </a:rPr>
              <a:t> algorithm. The "forest" it builds, is an ensemble of decision trees, usually trained with the “bagging” method. The general idea of the bagging method is that a combination of learning models increases the overall result.</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Logistic Regression Models:</a:t>
            </a:r>
            <a:r>
              <a:rPr lang="en" sz="1200">
                <a:solidFill>
                  <a:srgbClr val="202124"/>
                </a:solidFill>
                <a:highlight>
                  <a:srgbClr val="FFFFFF"/>
                </a:highlight>
                <a:latin typeface="Roboto"/>
                <a:ea typeface="Roboto"/>
                <a:cs typeface="Roboto"/>
                <a:sym typeface="Roboto"/>
              </a:rPr>
              <a:t>  Logistic regression models the probabilities for classification problems with two possible outcomes. It's an extension of the linear regression model for classification problems.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AutoNum type="arabicPeriod"/>
            </a:pPr>
            <a:r>
              <a:rPr b="1" lang="en" sz="1200">
                <a:solidFill>
                  <a:srgbClr val="202124"/>
                </a:solidFill>
                <a:highlight>
                  <a:srgbClr val="FFFFFF"/>
                </a:highlight>
                <a:latin typeface="Roboto"/>
                <a:ea typeface="Roboto"/>
                <a:cs typeface="Roboto"/>
                <a:sym typeface="Roboto"/>
              </a:rPr>
              <a:t>Decision Trees:</a:t>
            </a:r>
            <a:r>
              <a:rPr lang="en" sz="1200">
                <a:solidFill>
                  <a:srgbClr val="202124"/>
                </a:solidFill>
                <a:highlight>
                  <a:srgbClr val="FFFFFF"/>
                </a:highlight>
                <a:latin typeface="Roboto"/>
                <a:ea typeface="Roboto"/>
                <a:cs typeface="Roboto"/>
                <a:sym typeface="Roboto"/>
              </a:rPr>
              <a:t>  A class of very powerful Machine Learning model cable of achieving high accuracy in many tasks while being highly interpretable. What makes decision trees special in the realm of ML models is really their clarity of information representation.</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c802213b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c802213b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Fundamentally, a baseline is a model that is both simple to set up and has a reasonable chance of providing decent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c802213b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c802213b6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“Just like you can’t be a good fighter without a solid base or foundation from </a:t>
            </a:r>
            <a:r>
              <a:rPr lang="en" sz="1200">
                <a:solidFill>
                  <a:srgbClr val="202124"/>
                </a:solidFill>
                <a:highlight>
                  <a:srgbClr val="FFFFFF"/>
                </a:highlight>
                <a:latin typeface="Roboto"/>
                <a:ea typeface="Roboto"/>
                <a:cs typeface="Roboto"/>
                <a:sym typeface="Roboto"/>
              </a:rPr>
              <a:t>which</a:t>
            </a:r>
            <a:r>
              <a:rPr lang="en" sz="1200">
                <a:solidFill>
                  <a:srgbClr val="202124"/>
                </a:solidFill>
                <a:highlight>
                  <a:srgbClr val="FFFFFF"/>
                </a:highlight>
                <a:latin typeface="Roboto"/>
                <a:ea typeface="Roboto"/>
                <a:cs typeface="Roboto"/>
                <a:sym typeface="Roboto"/>
              </a:rPr>
              <a:t> to work from, you can’t have a good machine learning model without first creating a baseline model.</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When trying to classify structured data or natural language, logistic regressions will usually give you quick, solid results.</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Our simple model without removing null values can predict winners with ~ 51.75% accuracy</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Since nobody is truly satisfied with a 50/50 odds we had some tweaking to do to improve accuracy of baseline LR model even before comparing new models.</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f828e42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f828e42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UFC started in 1993 there have been 190 crowned champions these past 28 years</a:t>
            </a:r>
            <a:endParaRPr/>
          </a:p>
          <a:p>
            <a:pPr indent="-298450" lvl="0" marL="457200" rtl="0" algn="l">
              <a:spcBef>
                <a:spcPts val="0"/>
              </a:spcBef>
              <a:spcAft>
                <a:spcPts val="0"/>
              </a:spcAft>
              <a:buSzPts val="1100"/>
              <a:buChar char="●"/>
            </a:pPr>
            <a:r>
              <a:rPr lang="en"/>
              <a:t>28 UFC champions, roughly 15% of all champs, have come from the sport of wrestling, making it the most prevalent base for UFC gold</a:t>
            </a:r>
            <a:endParaRPr/>
          </a:p>
          <a:p>
            <a:pPr indent="-298450" lvl="0" marL="457200" rtl="0" algn="l">
              <a:spcBef>
                <a:spcPts val="0"/>
              </a:spcBef>
              <a:spcAft>
                <a:spcPts val="0"/>
              </a:spcAft>
              <a:buSzPts val="1100"/>
              <a:buChar char="●"/>
            </a:pPr>
            <a:r>
              <a:rPr lang="en"/>
              <a:t>Moral of the story:  “No matter how hard a kick boxer trains his wrestling when he's in his twenties and ready to start MMA, he will likely never be able to stop the takedowns of a guy who's been wrestling since he was a kid.”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d0ce27a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d0ce27a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Ladies and Gentlemen.. IT’S TIMEEEEEE!!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all love to see a good match. Whether it’s basketball, tennis, gymnastics, or even chess.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fans of any sport, you may find yourself trying to predict the outcome of an upcoming match. Like many others, the nature of fighting can be very unpredictable. The advantage or the outcome of a fight can change in a split second.. But then again, that is what makes it so interesting!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802213b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802213b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AutoNum type="arabicPeriod"/>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cc11332c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cc11332c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cf730d6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cf730d6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cf730d670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cf730d670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cf730d670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cf730d670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cf730d670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cf730d670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ce3aaed8b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ce3aaed8b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aven Pro"/>
              <a:buChar char="●"/>
            </a:pPr>
            <a:r>
              <a:rPr lang="en" sz="1400">
                <a:latin typeface="Maven Pro"/>
                <a:ea typeface="Maven Pro"/>
                <a:cs typeface="Maven Pro"/>
                <a:sym typeface="Maven Pro"/>
              </a:rPr>
              <a:t>How data was split into training</a:t>
            </a:r>
            <a:endParaRPr sz="1400">
              <a:latin typeface="Maven Pro"/>
              <a:ea typeface="Maven Pro"/>
              <a:cs typeface="Maven Pro"/>
              <a:sym typeface="Maven Pro"/>
            </a:endParaRPr>
          </a:p>
          <a:p>
            <a:pPr indent="-317500" lvl="1" marL="914400" rtl="0" algn="l">
              <a:spcBef>
                <a:spcPts val="0"/>
              </a:spcBef>
              <a:spcAft>
                <a:spcPts val="0"/>
              </a:spcAft>
              <a:buClr>
                <a:srgbClr val="000000"/>
              </a:buClr>
              <a:buSzPts val="1400"/>
              <a:buFont typeface="Maven Pro"/>
              <a:buChar char="○"/>
            </a:pPr>
            <a:r>
              <a:rPr lang="en" sz="1200">
                <a:latin typeface="Maven Pro"/>
                <a:ea typeface="Maven Pro"/>
                <a:cs typeface="Maven Pro"/>
                <a:sym typeface="Maven Pro"/>
              </a:rPr>
              <a:t>We then set out to create a model that would perform better than our baseline model, by first preprocessing the data and implementing feature engineering- data_preprocessing.ipynb. In this dataset we were dealing with 137 variables many of which contained a significant amount of null values. In order to ensure key variables were not eliminated, we first encoded the winning column and ran a correlation function in pandas to see which variables most correlated to winners. After that, we recognized that the majority of our variables were duplicates in a sense—statistics for the Red Corner fighter, and statistics for the Blue Corner fighter. To increase correlation and concentrate the data, we subtracted all Red Corner statistics from Blue Corner statistics (Blue-Red) and created 'difference' variables. Then we dropped all variables that were common to both fighters in that fight; such as date, location, weight class, ect. Looking at the data further we recognized there was a large chunk of variables associated to rankings in a given weight class that contained a significant amount of null values. After further analysis only one of these rankings columns was pertinent and all the others were dropped. Then columns with strings were encoded, and false NaN columns were filled with their true value of 0.</a:t>
            </a:r>
            <a:endParaRPr sz="1400">
              <a:latin typeface="Maven Pro"/>
              <a:ea typeface="Maven Pro"/>
              <a:cs typeface="Maven Pro"/>
              <a:sym typeface="Maven Pro"/>
            </a:endParaRPr>
          </a:p>
          <a:p>
            <a:pPr indent="-317500" lvl="0" marL="457200" rtl="0" algn="l">
              <a:spcBef>
                <a:spcPts val="0"/>
              </a:spcBef>
              <a:spcAft>
                <a:spcPts val="0"/>
              </a:spcAft>
              <a:buClr>
                <a:srgbClr val="000000"/>
              </a:buClr>
              <a:buSzPts val="1400"/>
              <a:buFont typeface="Maven Pro"/>
              <a:buChar char="●"/>
            </a:pPr>
            <a:r>
              <a:rPr lang="en" sz="1400">
                <a:latin typeface="Maven Pro"/>
                <a:ea typeface="Maven Pro"/>
                <a:cs typeface="Maven Pro"/>
                <a:sym typeface="Maven Pro"/>
              </a:rPr>
              <a:t>Testing sets and model choice</a:t>
            </a:r>
            <a:r>
              <a:rPr lang="en" sz="1200">
                <a:latin typeface="Maven Pro"/>
                <a:ea typeface="Maven Pro"/>
                <a:cs typeface="Maven Pro"/>
                <a:sym typeface="Maven Pro"/>
              </a:rPr>
              <a:t>—</a:t>
            </a:r>
            <a:r>
              <a:rPr lang="en" sz="1400">
                <a:latin typeface="Maven Pro"/>
                <a:ea typeface="Maven Pro"/>
                <a:cs typeface="Maven Pro"/>
                <a:sym typeface="Maven Pro"/>
              </a:rPr>
              <a:t>limitations and benefits</a:t>
            </a:r>
            <a:endParaRPr sz="1400">
              <a:latin typeface="Maven Pro"/>
              <a:ea typeface="Maven Pro"/>
              <a:cs typeface="Maven Pro"/>
              <a:sym typeface="Maven Pro"/>
            </a:endParaRPr>
          </a:p>
          <a:p>
            <a:pPr indent="-304800" lvl="1" marL="914400" rtl="0" algn="l">
              <a:spcBef>
                <a:spcPts val="0"/>
              </a:spcBef>
              <a:spcAft>
                <a:spcPts val="0"/>
              </a:spcAft>
              <a:buClr>
                <a:srgbClr val="000000"/>
              </a:buClr>
              <a:buSzPts val="1200"/>
              <a:buFont typeface="Maven Pro"/>
              <a:buChar char="○"/>
            </a:pPr>
            <a:r>
              <a:rPr lang="en" sz="1200">
                <a:latin typeface="Maven Pro"/>
                <a:ea typeface="Maven Pro"/>
                <a:cs typeface="Maven Pro"/>
                <a:sym typeface="Maven Pro"/>
              </a:rPr>
              <a:t>For our improved model we decided to compare the results between a Random Forest classifier and a Deep Neural Networkufc_RF_vs_NN.ipynb, because we were looking to classify winners with a very large dataset. We tinkered with different train/test splits but results were best with a standard 25% test split. The RF Classifier resulted in 78% accuracy while the Deep NN resulted in 76% accuracy. It does not seem that either model was overfit, and they were able to predict winners of the fights with over 75% accuracy.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cc11332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cc11332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d0ce27a02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cd0ce27a02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Red Fighters have a higher (58.6%) chance to win, while Blue Fighters have a lower (41.4%) chance to win. Thus, fighting on the red corner offers a 17% higher chance of winning alone.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cf828e42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cf828e42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d0ce27a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d0ce27a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were to witness some of the best UFC fighters against each other,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Conor McGregor vs Francis Ngannou (ninganu)    </a:t>
            </a:r>
            <a:endParaRPr/>
          </a:p>
          <a:p>
            <a:pPr indent="0" lvl="0" marL="0" rtl="0" algn="l">
              <a:spcBef>
                <a:spcPts val="0"/>
              </a:spcBef>
              <a:spcAft>
                <a:spcPts val="0"/>
              </a:spcAft>
              <a:buNone/>
            </a:pPr>
            <a:r>
              <a:rPr lang="en"/>
              <a:t>... or…</a:t>
            </a:r>
            <a:endParaRPr/>
          </a:p>
          <a:p>
            <a:pPr indent="0" lvl="0" marL="0" rtl="0" algn="l">
              <a:spcBef>
                <a:spcPts val="0"/>
              </a:spcBef>
              <a:spcAft>
                <a:spcPts val="0"/>
              </a:spcAft>
              <a:buNone/>
            </a:pPr>
            <a:r>
              <a:rPr lang="en"/>
              <a:t>Amanda Nunes vs Valentina Shevchenko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would you root for? Place your bets!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c802213b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c802213b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cd0ce27a02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cd0ce27a02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phrase goes the proof is in the pudding.  We just can't tell which individual will win without historical data of previous performance.  Whoever owns the best mix of the top 5 weighted metrics previously mentioned is our favorite to win according to numbers."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f828e42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f828e4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d0ce27a0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d0ce27a0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Sport betting is a $155 billion industry and fight matches rank </a:t>
            </a:r>
            <a:r>
              <a:rPr lang="en"/>
              <a:t>among</a:t>
            </a:r>
            <a:r>
              <a:rPr lang="en"/>
              <a:t> the top in the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Gambling and “The Fight Game” have always gone hand in hand. There are many analysts that make a living off of predicting fight outcomes based on the eye test or on data that has no proven correlation to actual wins. On the other hand, a casual fan is typically basing their predictions on the most basic statistics that are provided by the </a:t>
            </a:r>
            <a:r>
              <a:rPr lang="en"/>
              <a:t>broadcast.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would you need to know before placing your bet..?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d0ce27a0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d0ce27a0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Mixed Martial Arts (MMA) fighter statistics involve everything from skill centric values such as wins and significant strikes to physiological measurements such as height and reach. There are over 100 features that can be analyzed before any given fight..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a:r>
            <a:r>
              <a:rPr lang="en"/>
              <a:t>where's</a:t>
            </a:r>
            <a:r>
              <a:rPr lang="en"/>
              <a:t> the edge?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a:t>
            </a:r>
            <a:r>
              <a:rPr lang="en">
                <a:solidFill>
                  <a:schemeClr val="dk1"/>
                </a:solidFill>
              </a:rPr>
              <a:t>ur goal is to see if there is a way to apply modern machine learning techniques to historical fight data to best understand which statistics, or features, are most relevant in order to find trends and predict the outcomes (win/draw/loss) of each fight.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Cesar Greeting - 0:15 seconds (“Welcome to our “UFC Match Outcome Predictor” presentation.  In the Data Science World we all know Dimas is the reigning champ but what about hypothetically in the Octagon?  </a:t>
            </a:r>
            <a:r>
              <a:rPr lang="en">
                <a:solidFill>
                  <a:schemeClr val="dk1"/>
                </a:solidFill>
              </a:rPr>
              <a:t>As Bruce Buffer said its time to find out</a:t>
            </a:r>
            <a:r>
              <a:rPr lang="en"/>
              <a:t>”)</a:t>
            </a:r>
            <a:endParaRPr/>
          </a:p>
          <a:p>
            <a:pPr indent="-298450" lvl="0" marL="457200" rtl="0" algn="l">
              <a:spcBef>
                <a:spcPts val="0"/>
              </a:spcBef>
              <a:spcAft>
                <a:spcPts val="0"/>
              </a:spcAft>
              <a:buSzPts val="1100"/>
              <a:buAutoNum type="arabicPeriod"/>
            </a:pPr>
            <a:r>
              <a:rPr lang="en"/>
              <a:t>Priti/Cesar Intro - (breaks down MMA lingo, introduces audience to the world of MMA &amp; stuns with viz) - 3:30 minutes</a:t>
            </a:r>
            <a:endParaRPr/>
          </a:p>
          <a:p>
            <a:pPr indent="-298450" lvl="0" marL="457200" rtl="0" algn="l">
              <a:spcBef>
                <a:spcPts val="0"/>
              </a:spcBef>
              <a:spcAft>
                <a:spcPts val="0"/>
              </a:spcAft>
              <a:buSzPts val="1100"/>
              <a:buAutoNum type="arabicPeriod"/>
            </a:pPr>
            <a:r>
              <a:rPr lang="en"/>
              <a:t>Cesar hands-off to Mattie - 0:15 seconds</a:t>
            </a:r>
            <a:endParaRPr/>
          </a:p>
          <a:p>
            <a:pPr indent="-298450" lvl="0" marL="457200" rtl="0" algn="l">
              <a:spcBef>
                <a:spcPts val="0"/>
              </a:spcBef>
              <a:spcAft>
                <a:spcPts val="0"/>
              </a:spcAft>
              <a:buSzPts val="1100"/>
              <a:buAutoNum type="arabicPeriod"/>
            </a:pPr>
            <a:r>
              <a:rPr lang="en"/>
              <a:t>Mattie DB - 3:30 minutes</a:t>
            </a:r>
            <a:endParaRPr/>
          </a:p>
          <a:p>
            <a:pPr indent="-298450" lvl="0" marL="457200" rtl="0" algn="l">
              <a:spcBef>
                <a:spcPts val="0"/>
              </a:spcBef>
              <a:spcAft>
                <a:spcPts val="0"/>
              </a:spcAft>
              <a:buSzPts val="1100"/>
              <a:buAutoNum type="arabicPeriod"/>
            </a:pPr>
            <a:r>
              <a:rPr lang="en"/>
              <a:t>Cesar hands-off to Andrew - 0:15 seconds</a:t>
            </a:r>
            <a:endParaRPr/>
          </a:p>
          <a:p>
            <a:pPr indent="-298450" lvl="0" marL="457200" rtl="0" algn="l">
              <a:spcBef>
                <a:spcPts val="0"/>
              </a:spcBef>
              <a:spcAft>
                <a:spcPts val="0"/>
              </a:spcAft>
              <a:buSzPts val="1100"/>
              <a:buAutoNum type="arabicPeriod"/>
            </a:pPr>
            <a:r>
              <a:rPr lang="en"/>
              <a:t>Andrew - ML - 3:30 minutes</a:t>
            </a:r>
            <a:endParaRPr/>
          </a:p>
          <a:p>
            <a:pPr indent="-298450" lvl="0" marL="457200" rtl="0" algn="l">
              <a:spcBef>
                <a:spcPts val="0"/>
              </a:spcBef>
              <a:spcAft>
                <a:spcPts val="0"/>
              </a:spcAft>
              <a:buSzPts val="1100"/>
              <a:buAutoNum type="arabicPeriod"/>
            </a:pPr>
            <a:r>
              <a:rPr lang="en"/>
              <a:t>Cesar hands-off to self - 0:15 seconds</a:t>
            </a:r>
            <a:endParaRPr/>
          </a:p>
          <a:p>
            <a:pPr indent="-298450" lvl="0" marL="457200" rtl="0" algn="l">
              <a:spcBef>
                <a:spcPts val="0"/>
              </a:spcBef>
              <a:spcAft>
                <a:spcPts val="0"/>
              </a:spcAft>
              <a:buSzPts val="1100"/>
              <a:buAutoNum type="arabicPeriod"/>
            </a:pPr>
            <a:r>
              <a:rPr lang="en"/>
              <a:t>Cesar/Priti - Results including Interactive Visualization - 2:00 minutes</a:t>
            </a:r>
            <a:endParaRPr/>
          </a:p>
          <a:p>
            <a:pPr indent="-298450" lvl="0" marL="457200" rtl="0" algn="l">
              <a:spcBef>
                <a:spcPts val="0"/>
              </a:spcBef>
              <a:spcAft>
                <a:spcPts val="0"/>
              </a:spcAft>
              <a:buSzPts val="1100"/>
              <a:buAutoNum type="arabicPeriod"/>
            </a:pPr>
            <a:r>
              <a:rPr lang="en"/>
              <a:t>Closing Slides - Fun Facts, Credits and Sources - 1:30 minutes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POLAW2uAaLvMXqLB9EgmWcwAjsiTEQzy/view"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1.jpg"/><Relationship Id="rId5"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gif"/><Relationship Id="rId4" Type="http://schemas.openxmlformats.org/officeDocument/2006/relationships/image" Target="../media/image18.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public.tableau.com/views/UFC_StoryV1/Story1?:language=en&amp;:display_count=y&amp;:origin=viz_share_link" TargetMode="External"/><Relationship Id="rId4" Type="http://schemas.openxmlformats.org/officeDocument/2006/relationships/image" Target="../media/image27.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35.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3.jp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forum.mmajunkie.com/forum/threads/poll-best-base.32157/" TargetMode="External"/><Relationship Id="rId4" Type="http://schemas.openxmlformats.org/officeDocument/2006/relationships/hyperlink" Target="https://mmasucka.com/2019/05/02/folkstyle-wrestling-ufc-champions/#:~:text=By%20Rivera's%20estimation%2C%20based%20on,prevalent%20base%20for%20UFC%20gold" TargetMode="External"/><Relationship Id="rId5" Type="http://schemas.openxmlformats.org/officeDocument/2006/relationships/hyperlink" Target="https://www.espn.com/mma/story/_/id/14947566/current-all-ufc-champ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3"/>
          <p:cNvGrpSpPr/>
          <p:nvPr/>
        </p:nvGrpSpPr>
        <p:grpSpPr>
          <a:xfrm>
            <a:off x="6232314" y="3696331"/>
            <a:ext cx="121434" cy="1073147"/>
            <a:chOff x="6232314" y="3696331"/>
            <a:chExt cx="121434" cy="1073147"/>
          </a:xfrm>
        </p:grpSpPr>
        <p:sp>
          <p:nvSpPr>
            <p:cNvPr id="437" name="Google Shape;437;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3"/>
          <p:cNvGrpSpPr/>
          <p:nvPr/>
        </p:nvGrpSpPr>
        <p:grpSpPr>
          <a:xfrm>
            <a:off x="6780548" y="337714"/>
            <a:ext cx="133252" cy="1952377"/>
            <a:chOff x="6780548" y="337714"/>
            <a:chExt cx="133252" cy="1952377"/>
          </a:xfrm>
        </p:grpSpPr>
        <p:sp>
          <p:nvSpPr>
            <p:cNvPr id="440" name="Google Shape;440;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3"/>
          <p:cNvGrpSpPr/>
          <p:nvPr/>
        </p:nvGrpSpPr>
        <p:grpSpPr>
          <a:xfrm>
            <a:off x="1608717" y="1280046"/>
            <a:ext cx="199237" cy="2828935"/>
            <a:chOff x="1608717" y="1280046"/>
            <a:chExt cx="199237" cy="2828935"/>
          </a:xfrm>
        </p:grpSpPr>
        <p:sp>
          <p:nvSpPr>
            <p:cNvPr id="443" name="Google Shape;443;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23"/>
          <p:cNvGrpSpPr/>
          <p:nvPr/>
        </p:nvGrpSpPr>
        <p:grpSpPr>
          <a:xfrm>
            <a:off x="8008096" y="2108910"/>
            <a:ext cx="199001" cy="2139769"/>
            <a:chOff x="8008096" y="2108910"/>
            <a:chExt cx="199001" cy="2139769"/>
          </a:xfrm>
        </p:grpSpPr>
        <p:sp>
          <p:nvSpPr>
            <p:cNvPr id="449" name="Google Shape;449;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3"/>
          <p:cNvGrpSpPr/>
          <p:nvPr/>
        </p:nvGrpSpPr>
        <p:grpSpPr>
          <a:xfrm>
            <a:off x="4472500" y="3928605"/>
            <a:ext cx="199001" cy="867198"/>
            <a:chOff x="4475150" y="4052605"/>
            <a:chExt cx="199001" cy="867198"/>
          </a:xfrm>
        </p:grpSpPr>
        <p:sp>
          <p:nvSpPr>
            <p:cNvPr id="452" name="Google Shape;452;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5" name="Google Shape;455;p23" title="Bruce.mp4">
            <a:hlinkClick r:id="rId3"/>
          </p:cNvPr>
          <p:cNvPicPr preferRelativeResize="0"/>
          <p:nvPr/>
        </p:nvPicPr>
        <p:blipFill>
          <a:blip r:embed="rId4">
            <a:alphaModFix/>
          </a:blip>
          <a:stretch>
            <a:fillRect/>
          </a:stretch>
        </p:blipFill>
        <p:spPr>
          <a:xfrm>
            <a:off x="667350" y="337737"/>
            <a:ext cx="7866563" cy="443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2"/>
          <p:cNvSpPr txBox="1"/>
          <p:nvPr>
            <p:ph type="ctrTitle"/>
          </p:nvPr>
        </p:nvSpPr>
        <p:spPr>
          <a:xfrm>
            <a:off x="4696481" y="1365079"/>
            <a:ext cx="2655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Data &amp; Preprocessing</a:t>
            </a:r>
            <a:endParaRPr sz="2500"/>
          </a:p>
        </p:txBody>
      </p:sp>
      <p:sp>
        <p:nvSpPr>
          <p:cNvPr id="634" name="Google Shape;634;p32"/>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700"/>
              <a:t>PostgresSQL Database</a:t>
            </a:r>
            <a:endParaRPr sz="1700"/>
          </a:p>
          <a:p>
            <a:pPr indent="-298450" lvl="0" marL="457200" rtl="0" algn="l">
              <a:spcBef>
                <a:spcPts val="0"/>
              </a:spcBef>
              <a:spcAft>
                <a:spcPts val="0"/>
              </a:spcAft>
              <a:buSzPts val="1100"/>
              <a:buChar char="●"/>
            </a:pPr>
            <a:r>
              <a:rPr lang="en" sz="1700"/>
              <a:t>Python</a:t>
            </a:r>
            <a:endParaRPr sz="1700"/>
          </a:p>
          <a:p>
            <a:pPr indent="-323850" lvl="1" marL="914400" rtl="0" algn="l">
              <a:spcBef>
                <a:spcPts val="0"/>
              </a:spcBef>
              <a:spcAft>
                <a:spcPts val="0"/>
              </a:spcAft>
              <a:buClr>
                <a:srgbClr val="FFFFFF"/>
              </a:buClr>
              <a:buSzPts val="1500"/>
              <a:buChar char="○"/>
            </a:pPr>
            <a:r>
              <a:rPr lang="en" sz="1500">
                <a:solidFill>
                  <a:srgbClr val="FFFFFF"/>
                </a:solidFill>
              </a:rPr>
              <a:t>Pandas</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SciKit-Learn</a:t>
            </a:r>
            <a:endParaRPr sz="1500">
              <a:solidFill>
                <a:srgbClr val="FFFFFF"/>
              </a:solidFill>
            </a:endParaRPr>
          </a:p>
        </p:txBody>
      </p:sp>
      <p:sp>
        <p:nvSpPr>
          <p:cNvPr id="635" name="Google Shape;635;p32"/>
          <p:cNvSpPr txBox="1"/>
          <p:nvPr>
            <p:ph idx="2" type="ctrTitle"/>
          </p:nvPr>
        </p:nvSpPr>
        <p:spPr>
          <a:xfrm>
            <a:off x="1823950" y="2975542"/>
            <a:ext cx="24729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Analysis &amp; Viz</a:t>
            </a:r>
            <a:endParaRPr sz="2500"/>
          </a:p>
        </p:txBody>
      </p:sp>
      <p:sp>
        <p:nvSpPr>
          <p:cNvPr id="636" name="Google Shape;636;p32"/>
          <p:cNvSpPr txBox="1"/>
          <p:nvPr>
            <p:ph idx="3" type="subTitle"/>
          </p:nvPr>
        </p:nvSpPr>
        <p:spPr>
          <a:xfrm>
            <a:off x="2405625" y="3466515"/>
            <a:ext cx="3039300" cy="1179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700"/>
              <a:t>Google Slides</a:t>
            </a:r>
            <a:endParaRPr sz="1700"/>
          </a:p>
          <a:p>
            <a:pPr indent="-298450" lvl="0" marL="457200" rtl="0" algn="l">
              <a:spcBef>
                <a:spcPts val="0"/>
              </a:spcBef>
              <a:spcAft>
                <a:spcPts val="0"/>
              </a:spcAft>
              <a:buSzPts val="1100"/>
              <a:buChar char="●"/>
            </a:pPr>
            <a:r>
              <a:rPr lang="en" sz="1700"/>
              <a:t>Tableau Public</a:t>
            </a:r>
            <a:endParaRPr sz="1700"/>
          </a:p>
          <a:p>
            <a:pPr indent="-323850" lvl="1" marL="914400" rtl="0" algn="l">
              <a:spcBef>
                <a:spcPts val="0"/>
              </a:spcBef>
              <a:spcAft>
                <a:spcPts val="0"/>
              </a:spcAft>
              <a:buClr>
                <a:srgbClr val="FFFFFF"/>
              </a:buClr>
              <a:buSzPts val="1500"/>
              <a:buChar char="○"/>
            </a:pPr>
            <a:r>
              <a:rPr lang="en" sz="1500">
                <a:solidFill>
                  <a:srgbClr val="FFFFFF"/>
                </a:solidFill>
              </a:rPr>
              <a:t>Label Brushing</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Filters</a:t>
            </a:r>
            <a:endParaRPr sz="1500">
              <a:solidFill>
                <a:srgbClr val="FFFFFF"/>
              </a:solidFill>
            </a:endParaRPr>
          </a:p>
          <a:p>
            <a:pPr indent="-323850" lvl="1" marL="914400" rtl="0" algn="l">
              <a:spcBef>
                <a:spcPts val="0"/>
              </a:spcBef>
              <a:spcAft>
                <a:spcPts val="0"/>
              </a:spcAft>
              <a:buClr>
                <a:srgbClr val="FFFFFF"/>
              </a:buClr>
              <a:buSzPts val="1500"/>
              <a:buChar char="○"/>
            </a:pPr>
            <a:r>
              <a:rPr lang="en" sz="1500">
                <a:solidFill>
                  <a:srgbClr val="FFFFFF"/>
                </a:solidFill>
              </a:rPr>
              <a:t>Heat Map</a:t>
            </a:r>
            <a:endParaRPr sz="1500">
              <a:solidFill>
                <a:srgbClr val="FFFFFF"/>
              </a:solidFill>
            </a:endParaRPr>
          </a:p>
        </p:txBody>
      </p:sp>
      <p:sp>
        <p:nvSpPr>
          <p:cNvPr id="637" name="Google Shape;637;p32"/>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and Techniques</a:t>
            </a:r>
            <a:endParaRPr/>
          </a:p>
        </p:txBody>
      </p:sp>
      <p:pic>
        <p:nvPicPr>
          <p:cNvPr id="638" name="Google Shape;638;p32"/>
          <p:cNvPicPr preferRelativeResize="0"/>
          <p:nvPr/>
        </p:nvPicPr>
        <p:blipFill>
          <a:blip r:embed="rId3">
            <a:alphaModFix/>
          </a:blip>
          <a:stretch>
            <a:fillRect/>
          </a:stretch>
        </p:blipFill>
        <p:spPr>
          <a:xfrm>
            <a:off x="618825" y="1323750"/>
            <a:ext cx="3952599" cy="1317525"/>
          </a:xfrm>
          <a:prstGeom prst="rect">
            <a:avLst/>
          </a:prstGeom>
          <a:noFill/>
          <a:ln>
            <a:noFill/>
          </a:ln>
        </p:spPr>
      </p:pic>
      <p:pic>
        <p:nvPicPr>
          <p:cNvPr id="639" name="Google Shape;639;p32"/>
          <p:cNvPicPr preferRelativeResize="0"/>
          <p:nvPr/>
        </p:nvPicPr>
        <p:blipFill>
          <a:blip r:embed="rId4">
            <a:alphaModFix/>
          </a:blip>
          <a:stretch>
            <a:fillRect/>
          </a:stretch>
        </p:blipFill>
        <p:spPr>
          <a:xfrm>
            <a:off x="5346525" y="3397775"/>
            <a:ext cx="2218752" cy="1248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correlating to Red and Blue fighters</a:t>
            </a:r>
            <a:endParaRPr/>
          </a:p>
        </p:txBody>
      </p:sp>
      <p:sp>
        <p:nvSpPr>
          <p:cNvPr id="645" name="Google Shape;645;p3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UFC Fights</a:t>
            </a:r>
            <a:endParaRPr sz="2300"/>
          </a:p>
        </p:txBody>
      </p:sp>
      <p:sp>
        <p:nvSpPr>
          <p:cNvPr id="646" name="Google Shape;646;p3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dating from March 2010 </a:t>
            </a:r>
            <a:endParaRPr/>
          </a:p>
          <a:p>
            <a:pPr indent="0" lvl="0" marL="0" rtl="0" algn="l">
              <a:spcBef>
                <a:spcPts val="0"/>
              </a:spcBef>
              <a:spcAft>
                <a:spcPts val="0"/>
              </a:spcAft>
              <a:buNone/>
            </a:pPr>
            <a:r>
              <a:rPr lang="en"/>
              <a:t>to Feb 2021</a:t>
            </a:r>
            <a:endParaRPr/>
          </a:p>
        </p:txBody>
      </p:sp>
      <p:sp>
        <p:nvSpPr>
          <p:cNvPr id="647" name="Google Shape;647;p33"/>
          <p:cNvSpPr txBox="1"/>
          <p:nvPr>
            <p:ph idx="3" type="title"/>
          </p:nvPr>
        </p:nvSpPr>
        <p:spPr>
          <a:xfrm>
            <a:off x="970814"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4,566</a:t>
            </a:r>
            <a:endParaRPr/>
          </a:p>
        </p:txBody>
      </p:sp>
      <p:sp>
        <p:nvSpPr>
          <p:cNvPr id="648" name="Google Shape;648;p3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Fighters</a:t>
            </a:r>
            <a:endParaRPr sz="2300"/>
          </a:p>
        </p:txBody>
      </p:sp>
      <p:sp>
        <p:nvSpPr>
          <p:cNvPr id="649" name="Google Shape;649;p3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their previous </a:t>
            </a:r>
            <a:endParaRPr/>
          </a:p>
          <a:p>
            <a:pPr indent="0" lvl="0" marL="0" rtl="0" algn="l">
              <a:spcBef>
                <a:spcPts val="0"/>
              </a:spcBef>
              <a:spcAft>
                <a:spcPts val="0"/>
              </a:spcAft>
              <a:buNone/>
            </a:pPr>
            <a:r>
              <a:rPr lang="en"/>
              <a:t>bout metrics</a:t>
            </a:r>
            <a:endParaRPr/>
          </a:p>
        </p:txBody>
      </p:sp>
      <p:sp>
        <p:nvSpPr>
          <p:cNvPr id="650" name="Google Shape;650;p33"/>
          <p:cNvSpPr txBox="1"/>
          <p:nvPr>
            <p:ph idx="6" type="title"/>
          </p:nvPr>
        </p:nvSpPr>
        <p:spPr>
          <a:xfrm>
            <a:off x="3690341"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1,286</a:t>
            </a:r>
            <a:endParaRPr/>
          </a:p>
        </p:txBody>
      </p:sp>
      <p:sp>
        <p:nvSpPr>
          <p:cNvPr id="651" name="Google Shape;651;p3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Dataset and Features</a:t>
            </a:r>
            <a:endParaRPr sz="3200"/>
          </a:p>
        </p:txBody>
      </p:sp>
      <p:sp>
        <p:nvSpPr>
          <p:cNvPr id="652" name="Google Shape;652;p3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Variables</a:t>
            </a:r>
            <a:endParaRPr sz="2300"/>
          </a:p>
        </p:txBody>
      </p:sp>
      <p:sp>
        <p:nvSpPr>
          <p:cNvPr id="653" name="Google Shape;653;p33"/>
          <p:cNvSpPr txBox="1"/>
          <p:nvPr>
            <p:ph idx="9" type="title"/>
          </p:nvPr>
        </p:nvSpPr>
        <p:spPr>
          <a:xfrm>
            <a:off x="6428436" y="27982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137</a:t>
            </a:r>
            <a:endParaRPr/>
          </a:p>
        </p:txBody>
      </p:sp>
      <p:pic>
        <p:nvPicPr>
          <p:cNvPr id="654" name="Google Shape;654;p33"/>
          <p:cNvPicPr preferRelativeResize="0"/>
          <p:nvPr/>
        </p:nvPicPr>
        <p:blipFill rotWithShape="1">
          <a:blip r:embed="rId3">
            <a:alphaModFix/>
          </a:blip>
          <a:srcRect b="29937" l="11780" r="11772" t="0"/>
          <a:stretch/>
        </p:blipFill>
        <p:spPr>
          <a:xfrm>
            <a:off x="3307400" y="1345838"/>
            <a:ext cx="2152499" cy="1314864"/>
          </a:xfrm>
          <a:prstGeom prst="rect">
            <a:avLst/>
          </a:prstGeom>
          <a:noFill/>
          <a:ln>
            <a:noFill/>
          </a:ln>
        </p:spPr>
      </p:pic>
      <p:pic>
        <p:nvPicPr>
          <p:cNvPr id="655" name="Google Shape;655;p33"/>
          <p:cNvPicPr preferRelativeResize="0"/>
          <p:nvPr/>
        </p:nvPicPr>
        <p:blipFill rotWithShape="1">
          <a:blip r:embed="rId4">
            <a:alphaModFix/>
          </a:blip>
          <a:srcRect b="8925" l="0" r="0" t="0"/>
          <a:stretch/>
        </p:blipFill>
        <p:spPr>
          <a:xfrm>
            <a:off x="5939650" y="1354041"/>
            <a:ext cx="2152500" cy="1306647"/>
          </a:xfrm>
          <a:prstGeom prst="rect">
            <a:avLst/>
          </a:prstGeom>
          <a:noFill/>
          <a:ln>
            <a:noFill/>
          </a:ln>
        </p:spPr>
      </p:pic>
      <p:pic>
        <p:nvPicPr>
          <p:cNvPr id="656" name="Google Shape;656;p33"/>
          <p:cNvPicPr preferRelativeResize="0"/>
          <p:nvPr/>
        </p:nvPicPr>
        <p:blipFill rotWithShape="1">
          <a:blip r:embed="rId5">
            <a:alphaModFix/>
          </a:blip>
          <a:srcRect b="6370" l="0" r="0" t="6361"/>
          <a:stretch/>
        </p:blipFill>
        <p:spPr>
          <a:xfrm>
            <a:off x="575850" y="1354050"/>
            <a:ext cx="2251800" cy="131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4"/>
          <p:cNvSpPr txBox="1"/>
          <p:nvPr/>
        </p:nvSpPr>
        <p:spPr>
          <a:xfrm>
            <a:off x="732775" y="972300"/>
            <a:ext cx="73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pic>
        <p:nvPicPr>
          <p:cNvPr id="662" name="Google Shape;662;p34"/>
          <p:cNvPicPr preferRelativeResize="0"/>
          <p:nvPr/>
        </p:nvPicPr>
        <p:blipFill>
          <a:blip r:embed="rId3">
            <a:alphaModFix/>
          </a:blip>
          <a:stretch>
            <a:fillRect/>
          </a:stretch>
        </p:blipFill>
        <p:spPr>
          <a:xfrm>
            <a:off x="1899225" y="972300"/>
            <a:ext cx="5345553" cy="3466200"/>
          </a:xfrm>
          <a:prstGeom prst="rect">
            <a:avLst/>
          </a:prstGeom>
          <a:noFill/>
          <a:ln>
            <a:noFill/>
          </a:ln>
        </p:spPr>
      </p:pic>
      <p:sp>
        <p:nvSpPr>
          <p:cNvPr id="663" name="Google Shape;663;p34"/>
          <p:cNvSpPr txBox="1"/>
          <p:nvPr>
            <p:ph idx="4294967295" type="ctrTitle"/>
          </p:nvPr>
        </p:nvSpPr>
        <p:spPr>
          <a:xfrm>
            <a:off x="1246650" y="297300"/>
            <a:ext cx="6650700" cy="6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 Global Force Not To Be R</a:t>
            </a:r>
            <a:r>
              <a:rPr lang="en" sz="3000"/>
              <a:t>eckoned</a:t>
            </a:r>
            <a:r>
              <a:rPr lang="en" sz="3000"/>
              <a:t> With</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5"/>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ata Exploration </a:t>
            </a:r>
            <a:r>
              <a:rPr lang="en"/>
              <a:t>p</a:t>
            </a:r>
            <a:r>
              <a:rPr lang="en"/>
              <a:t>hase</a:t>
            </a:r>
            <a:endParaRPr/>
          </a:p>
        </p:txBody>
      </p:sp>
      <p:sp>
        <p:nvSpPr>
          <p:cNvPr id="669" name="Google Shape;669;p35"/>
          <p:cNvSpPr txBox="1"/>
          <p:nvPr>
            <p:ph type="ctrTitle"/>
          </p:nvPr>
        </p:nvSpPr>
        <p:spPr>
          <a:xfrm>
            <a:off x="931234" y="1196026"/>
            <a:ext cx="982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a:t>
            </a:r>
            <a:endParaRPr/>
          </a:p>
        </p:txBody>
      </p:sp>
      <p:sp>
        <p:nvSpPr>
          <p:cNvPr id="670" name="Google Shape;670;p35"/>
          <p:cNvSpPr txBox="1"/>
          <p:nvPr>
            <p:ph idx="1" type="subTitle"/>
          </p:nvPr>
        </p:nvSpPr>
        <p:spPr>
          <a:xfrm>
            <a:off x="931246" y="1684093"/>
            <a:ext cx="26205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in the average accuracy of takedowns taking place between fighters were calculated by using the following function: “Blue corner score minus (-) Red corner score” where a negative score actually favors the Red corner fighter.</a:t>
            </a:r>
            <a:endParaRPr/>
          </a:p>
        </p:txBody>
      </p:sp>
      <p:sp>
        <p:nvSpPr>
          <p:cNvPr id="671" name="Google Shape;671;p35"/>
          <p:cNvSpPr txBox="1"/>
          <p:nvPr>
            <p:ph idx="2" type="ctrTitle"/>
          </p:nvPr>
        </p:nvSpPr>
        <p:spPr>
          <a:xfrm>
            <a:off x="7050379" y="1196025"/>
            <a:ext cx="1137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Red</a:t>
            </a:r>
            <a:endParaRPr/>
          </a:p>
        </p:txBody>
      </p:sp>
      <p:sp>
        <p:nvSpPr>
          <p:cNvPr id="672" name="Google Shape;672;p35"/>
          <p:cNvSpPr txBox="1"/>
          <p:nvPr>
            <p:ph idx="3" type="subTitle"/>
          </p:nvPr>
        </p:nvSpPr>
        <p:spPr>
          <a:xfrm>
            <a:off x="5450175" y="1684103"/>
            <a:ext cx="2737500" cy="152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a:t>
            </a:r>
            <a:r>
              <a:rPr lang="en"/>
              <a:t>historical data of past </a:t>
            </a:r>
            <a:r>
              <a:rPr lang="en"/>
              <a:t>matchups</a:t>
            </a:r>
            <a:r>
              <a:rPr lang="en"/>
              <a:t> in the UFC for past multiple years, it was found that the great majority of the time, the fighter in the red corner has a slightly greater chance as the victor in a match-up</a:t>
            </a:r>
            <a:endParaRPr/>
          </a:p>
        </p:txBody>
      </p:sp>
      <p:grpSp>
        <p:nvGrpSpPr>
          <p:cNvPr id="673" name="Google Shape;673;p35"/>
          <p:cNvGrpSpPr/>
          <p:nvPr/>
        </p:nvGrpSpPr>
        <p:grpSpPr>
          <a:xfrm>
            <a:off x="2466797" y="2837754"/>
            <a:ext cx="4594825" cy="1842617"/>
            <a:chOff x="3834069" y="2439811"/>
            <a:chExt cx="2413629" cy="967914"/>
          </a:xfrm>
        </p:grpSpPr>
        <p:grpSp>
          <p:nvGrpSpPr>
            <p:cNvPr id="674" name="Google Shape;674;p35"/>
            <p:cNvGrpSpPr/>
            <p:nvPr/>
          </p:nvGrpSpPr>
          <p:grpSpPr>
            <a:xfrm>
              <a:off x="4960453" y="2469658"/>
              <a:ext cx="1287244" cy="885527"/>
              <a:chOff x="4960453" y="2469658"/>
              <a:chExt cx="1287244" cy="885527"/>
            </a:xfrm>
          </p:grpSpPr>
          <p:sp>
            <p:nvSpPr>
              <p:cNvPr id="675" name="Google Shape;675;p35"/>
              <p:cNvSpPr/>
              <p:nvPr/>
            </p:nvSpPr>
            <p:spPr>
              <a:xfrm>
                <a:off x="4960453" y="3257061"/>
                <a:ext cx="128724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4960454" y="3099580"/>
                <a:ext cx="1051349" cy="98140"/>
              </a:xfrm>
              <a:custGeom>
                <a:rect b="b" l="l" r="r" t="t"/>
                <a:pathLst>
                  <a:path extrusionOk="0" h="6286" w="42851">
                    <a:moveTo>
                      <a:pt x="0" y="0"/>
                    </a:moveTo>
                    <a:lnTo>
                      <a:pt x="0" y="6285"/>
                    </a:lnTo>
                    <a:lnTo>
                      <a:pt x="42851" y="6285"/>
                    </a:lnTo>
                    <a:lnTo>
                      <a:pt x="42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5"/>
            <p:cNvGrpSpPr/>
            <p:nvPr/>
          </p:nvGrpSpPr>
          <p:grpSpPr>
            <a:xfrm>
              <a:off x="3834069" y="2469658"/>
              <a:ext cx="1129846" cy="885527"/>
              <a:chOff x="3834069" y="2469658"/>
              <a:chExt cx="1129846" cy="885527"/>
            </a:xfrm>
          </p:grpSpPr>
          <p:sp>
            <p:nvSpPr>
              <p:cNvPr id="682" name="Google Shape;682;p35"/>
              <p:cNvSpPr/>
              <p:nvPr/>
            </p:nvSpPr>
            <p:spPr>
              <a:xfrm>
                <a:off x="3834069" y="3257061"/>
                <a:ext cx="1129846"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4093459" y="3099580"/>
                <a:ext cx="870365" cy="98140"/>
              </a:xfrm>
              <a:custGeom>
                <a:rect b="b" l="l" r="r" t="t"/>
                <a:pathLst>
                  <a:path extrusionOk="0" h="6286" w="42854">
                    <a:moveTo>
                      <a:pt x="0" y="0"/>
                    </a:moveTo>
                    <a:lnTo>
                      <a:pt x="0" y="6285"/>
                    </a:lnTo>
                    <a:lnTo>
                      <a:pt x="42854" y="6285"/>
                    </a:lnTo>
                    <a:lnTo>
                      <a:pt x="42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3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chemeClr val="lt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9" name="Google Shape;689;p35"/>
          <p:cNvCxnSpPr>
            <a:stCxn id="669" idx="1"/>
          </p:cNvCxnSpPr>
          <p:nvPr/>
        </p:nvCxnSpPr>
        <p:spPr>
          <a:xfrm>
            <a:off x="931234" y="1484926"/>
            <a:ext cx="2543700" cy="2202000"/>
          </a:xfrm>
          <a:prstGeom prst="bentConnector3">
            <a:avLst>
              <a:gd fmla="val -9361" name="adj1"/>
            </a:avLst>
          </a:prstGeom>
          <a:noFill/>
          <a:ln cap="flat" cmpd="sng" w="9525">
            <a:solidFill>
              <a:schemeClr val="accent2"/>
            </a:solidFill>
            <a:prstDash val="solid"/>
            <a:round/>
            <a:headEnd len="med" w="med" type="none"/>
            <a:tailEnd len="med" w="med" type="none"/>
          </a:ln>
        </p:spPr>
      </p:cxnSp>
      <p:cxnSp>
        <p:nvCxnSpPr>
          <p:cNvPr id="690" name="Google Shape;690;p35"/>
          <p:cNvCxnSpPr>
            <a:stCxn id="671" idx="3"/>
          </p:cNvCxnSpPr>
          <p:nvPr/>
        </p:nvCxnSpPr>
        <p:spPr>
          <a:xfrm flipH="1">
            <a:off x="7041079" y="1484925"/>
            <a:ext cx="1146600" cy="2563800"/>
          </a:xfrm>
          <a:prstGeom prst="bentConnector4">
            <a:avLst>
              <a:gd fmla="val -20768" name="adj1"/>
              <a:gd fmla="val 100745" name="adj2"/>
            </a:avLst>
          </a:prstGeom>
          <a:noFill/>
          <a:ln cap="flat" cmpd="sng" w="9525">
            <a:solidFill>
              <a:schemeClr val="accent3"/>
            </a:solidFill>
            <a:prstDash val="solid"/>
            <a:round/>
            <a:headEnd len="med" w="med" type="none"/>
            <a:tailEnd len="med" w="med" type="none"/>
          </a:ln>
        </p:spPr>
      </p:cxnSp>
      <p:sp>
        <p:nvSpPr>
          <p:cNvPr id="691" name="Google Shape;691;p35"/>
          <p:cNvSpPr/>
          <p:nvPr/>
        </p:nvSpPr>
        <p:spPr>
          <a:xfrm>
            <a:off x="923634" y="36370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a:t>
            </a:r>
            <a:endParaRPr/>
          </a:p>
        </p:txBody>
      </p:sp>
      <p:sp>
        <p:nvSpPr>
          <p:cNvPr id="698" name="Google Shape;698;p36"/>
          <p:cNvSpPr/>
          <p:nvPr/>
        </p:nvSpPr>
        <p:spPr>
          <a:xfrm flipH="1" rot="984884">
            <a:off x="5513290"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rot="-984884">
            <a:off x="4490769"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flipH="1" rot="984884">
            <a:off x="3455997"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6"/>
          <p:cNvSpPr/>
          <p:nvPr/>
        </p:nvSpPr>
        <p:spPr>
          <a:xfrm rot="-984884">
            <a:off x="2433475" y="23279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flipH="1" rot="984884">
            <a:off x="1402820" y="23279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36"/>
          <p:cNvGrpSpPr/>
          <p:nvPr/>
        </p:nvGrpSpPr>
        <p:grpSpPr>
          <a:xfrm>
            <a:off x="1627553" y="2388713"/>
            <a:ext cx="1712700" cy="1230715"/>
            <a:chOff x="2683803" y="2543425"/>
            <a:chExt cx="1712700" cy="1230715"/>
          </a:xfrm>
        </p:grpSpPr>
        <p:sp>
          <p:nvSpPr>
            <p:cNvPr id="704" name="Google Shape;704;p36"/>
            <p:cNvSpPr txBox="1"/>
            <p:nvPr/>
          </p:nvSpPr>
          <p:spPr>
            <a:xfrm>
              <a:off x="3191705"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705" name="Google Shape;705;p36"/>
            <p:cNvSpPr/>
            <p:nvPr/>
          </p:nvSpPr>
          <p:spPr>
            <a:xfrm rot="-1789476">
              <a:off x="3457142" y="2572699"/>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2683803" y="307064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7" name="Google Shape;707;p36"/>
            <p:cNvSpPr txBox="1"/>
            <p:nvPr/>
          </p:nvSpPr>
          <p:spPr>
            <a:xfrm>
              <a:off x="27280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Database</a:t>
              </a:r>
              <a:r>
                <a:rPr lang="en" sz="800">
                  <a:solidFill>
                    <a:srgbClr val="FFFFFF"/>
                  </a:solidFill>
                  <a:latin typeface="Roboto"/>
                  <a:ea typeface="Roboto"/>
                  <a:cs typeface="Roboto"/>
                  <a:sym typeface="Roboto"/>
                </a:rPr>
                <a:t> Creation and data import</a:t>
              </a:r>
              <a:endParaRPr sz="800">
                <a:solidFill>
                  <a:srgbClr val="FFFFFF"/>
                </a:solidFill>
              </a:endParaRPr>
            </a:p>
          </p:txBody>
        </p:sp>
        <p:sp>
          <p:nvSpPr>
            <p:cNvPr id="708" name="Google Shape;708;p36"/>
            <p:cNvSpPr/>
            <p:nvPr/>
          </p:nvSpPr>
          <p:spPr>
            <a:xfrm>
              <a:off x="3495153" y="3005991"/>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6"/>
          <p:cNvGrpSpPr/>
          <p:nvPr/>
        </p:nvGrpSpPr>
        <p:grpSpPr>
          <a:xfrm>
            <a:off x="3677953" y="2388713"/>
            <a:ext cx="1712700" cy="1230715"/>
            <a:chOff x="4734203" y="2543425"/>
            <a:chExt cx="1712700" cy="1230715"/>
          </a:xfrm>
        </p:grpSpPr>
        <p:sp>
          <p:nvSpPr>
            <p:cNvPr id="710" name="Google Shape;710;p36"/>
            <p:cNvSpPr/>
            <p:nvPr/>
          </p:nvSpPr>
          <p:spPr>
            <a:xfrm rot="-1789476">
              <a:off x="5510320"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txBox="1"/>
            <p:nvPr/>
          </p:nvSpPr>
          <p:spPr>
            <a:xfrm>
              <a:off x="5234191"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712" name="Google Shape;712;p36"/>
            <p:cNvSpPr/>
            <p:nvPr/>
          </p:nvSpPr>
          <p:spPr>
            <a:xfrm>
              <a:off x="4734203"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3" name="Google Shape;713;p36"/>
            <p:cNvSpPr txBox="1"/>
            <p:nvPr/>
          </p:nvSpPr>
          <p:spPr>
            <a:xfrm>
              <a:off x="47784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Join of data</a:t>
              </a:r>
              <a:endParaRPr sz="800">
                <a:solidFill>
                  <a:srgbClr val="5E5E5E"/>
                </a:solidFill>
              </a:endParaRPr>
            </a:p>
          </p:txBody>
        </p:sp>
        <p:sp>
          <p:nvSpPr>
            <p:cNvPr id="714" name="Google Shape;714;p36"/>
            <p:cNvSpPr/>
            <p:nvPr/>
          </p:nvSpPr>
          <p:spPr>
            <a:xfrm>
              <a:off x="5545553"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36"/>
          <p:cNvSpPr/>
          <p:nvPr/>
        </p:nvSpPr>
        <p:spPr>
          <a:xfrm rot="-984884">
            <a:off x="380298" y="23279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36"/>
          <p:cNvGrpSpPr/>
          <p:nvPr/>
        </p:nvGrpSpPr>
        <p:grpSpPr>
          <a:xfrm>
            <a:off x="585587" y="1066855"/>
            <a:ext cx="1712700" cy="1246629"/>
            <a:chOff x="1641853" y="1221570"/>
            <a:chExt cx="1712700" cy="1246754"/>
          </a:xfrm>
        </p:grpSpPr>
        <p:sp>
          <p:nvSpPr>
            <p:cNvPr id="717" name="Google Shape;717;p36"/>
            <p:cNvSpPr/>
            <p:nvPr/>
          </p:nvSpPr>
          <p:spPr>
            <a:xfrm>
              <a:off x="1641853" y="122157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8" name="Google Shape;718;p36"/>
            <p:cNvSpPr txBox="1"/>
            <p:nvPr/>
          </p:nvSpPr>
          <p:spPr>
            <a:xfrm>
              <a:off x="1670424" y="1986913"/>
              <a:ext cx="1624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719" name="Google Shape;719;p36"/>
            <p:cNvSpPr/>
            <p:nvPr/>
          </p:nvSpPr>
          <p:spPr>
            <a:xfrm rot="10800000">
              <a:off x="2453178" y="1920663"/>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txBox="1"/>
            <p:nvPr/>
          </p:nvSpPr>
          <p:spPr>
            <a:xfrm>
              <a:off x="168610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Data collection and processing</a:t>
              </a:r>
              <a:endParaRPr sz="800">
                <a:solidFill>
                  <a:srgbClr val="FFFFFF"/>
                </a:solidFill>
              </a:endParaRPr>
            </a:p>
          </p:txBody>
        </p:sp>
        <p:sp>
          <p:nvSpPr>
            <p:cNvPr id="721" name="Google Shape;721;p36"/>
            <p:cNvSpPr/>
            <p:nvPr/>
          </p:nvSpPr>
          <p:spPr>
            <a:xfrm rot="-1789476">
              <a:off x="2415143" y="2278597"/>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36"/>
          <p:cNvGrpSpPr/>
          <p:nvPr/>
        </p:nvGrpSpPr>
        <p:grpSpPr>
          <a:xfrm>
            <a:off x="4692960" y="1066857"/>
            <a:ext cx="1712700" cy="1246754"/>
            <a:chOff x="5770307" y="1221570"/>
            <a:chExt cx="1712700" cy="1246754"/>
          </a:xfrm>
        </p:grpSpPr>
        <p:sp>
          <p:nvSpPr>
            <p:cNvPr id="723" name="Google Shape;723;p36"/>
            <p:cNvSpPr/>
            <p:nvPr/>
          </p:nvSpPr>
          <p:spPr>
            <a:xfrm rot="-1789476">
              <a:off x="6546711"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txBox="1"/>
            <p:nvPr/>
          </p:nvSpPr>
          <p:spPr>
            <a:xfrm>
              <a:off x="6290844"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725" name="Google Shape;725;p36"/>
            <p:cNvSpPr/>
            <p:nvPr/>
          </p:nvSpPr>
          <p:spPr>
            <a:xfrm>
              <a:off x="5770307"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6" name="Google Shape;726;p36"/>
            <p:cNvSpPr/>
            <p:nvPr/>
          </p:nvSpPr>
          <p:spPr>
            <a:xfrm rot="10800000">
              <a:off x="6581632"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txBox="1"/>
            <p:nvPr/>
          </p:nvSpPr>
          <p:spPr>
            <a:xfrm>
              <a:off x="5814557"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Export joined data CSV</a:t>
              </a:r>
              <a:endParaRPr sz="800">
                <a:solidFill>
                  <a:srgbClr val="5E5E5E"/>
                </a:solidFill>
              </a:endParaRPr>
            </a:p>
          </p:txBody>
        </p:sp>
      </p:grpSp>
      <p:grpSp>
        <p:nvGrpSpPr>
          <p:cNvPr id="728" name="Google Shape;728;p36"/>
          <p:cNvGrpSpPr/>
          <p:nvPr/>
        </p:nvGrpSpPr>
        <p:grpSpPr>
          <a:xfrm>
            <a:off x="2648840" y="1066857"/>
            <a:ext cx="1712700" cy="1246754"/>
            <a:chOff x="3692203" y="1221570"/>
            <a:chExt cx="1712700" cy="1246754"/>
          </a:xfrm>
        </p:grpSpPr>
        <p:sp>
          <p:nvSpPr>
            <p:cNvPr id="729" name="Google Shape;729;p36"/>
            <p:cNvSpPr/>
            <p:nvPr/>
          </p:nvSpPr>
          <p:spPr>
            <a:xfrm rot="-1789476">
              <a:off x="4468320"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txBox="1"/>
            <p:nvPr/>
          </p:nvSpPr>
          <p:spPr>
            <a:xfrm>
              <a:off x="4204633"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731" name="Google Shape;731;p36"/>
            <p:cNvSpPr/>
            <p:nvPr/>
          </p:nvSpPr>
          <p:spPr>
            <a:xfrm>
              <a:off x="3692203"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2" name="Google Shape;732;p36"/>
            <p:cNvSpPr/>
            <p:nvPr/>
          </p:nvSpPr>
          <p:spPr>
            <a:xfrm rot="10800000">
              <a:off x="4503528"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txBox="1"/>
            <p:nvPr/>
          </p:nvSpPr>
          <p:spPr>
            <a:xfrm>
              <a:off x="373645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Table creation and queries</a:t>
              </a:r>
              <a:endParaRPr sz="800">
                <a:solidFill>
                  <a:srgbClr val="5E5E5E"/>
                </a:solidFill>
              </a:endParaRPr>
            </a:p>
          </p:txBody>
        </p:sp>
      </p:grpSp>
      <p:pic>
        <p:nvPicPr>
          <p:cNvPr id="734" name="Google Shape;734;p36"/>
          <p:cNvPicPr preferRelativeResize="0"/>
          <p:nvPr/>
        </p:nvPicPr>
        <p:blipFill>
          <a:blip r:embed="rId3">
            <a:alphaModFix/>
          </a:blip>
          <a:stretch>
            <a:fillRect/>
          </a:stretch>
        </p:blipFill>
        <p:spPr>
          <a:xfrm>
            <a:off x="2651686" y="1328557"/>
            <a:ext cx="1712700" cy="723336"/>
          </a:xfrm>
          <a:prstGeom prst="rect">
            <a:avLst/>
          </a:prstGeom>
          <a:noFill/>
          <a:ln>
            <a:noFill/>
          </a:ln>
        </p:spPr>
      </p:pic>
      <p:pic>
        <p:nvPicPr>
          <p:cNvPr id="735" name="Google Shape;735;p36"/>
          <p:cNvPicPr preferRelativeResize="0"/>
          <p:nvPr/>
        </p:nvPicPr>
        <p:blipFill>
          <a:blip r:embed="rId4">
            <a:alphaModFix/>
          </a:blip>
          <a:stretch>
            <a:fillRect/>
          </a:stretch>
        </p:blipFill>
        <p:spPr>
          <a:xfrm>
            <a:off x="3404725" y="3092900"/>
            <a:ext cx="843600" cy="1788200"/>
          </a:xfrm>
          <a:prstGeom prst="rect">
            <a:avLst/>
          </a:prstGeom>
          <a:noFill/>
          <a:ln>
            <a:noFill/>
          </a:ln>
        </p:spPr>
      </p:pic>
      <p:pic>
        <p:nvPicPr>
          <p:cNvPr id="736" name="Google Shape;736;p36"/>
          <p:cNvPicPr preferRelativeResize="0"/>
          <p:nvPr/>
        </p:nvPicPr>
        <p:blipFill>
          <a:blip r:embed="rId5">
            <a:alphaModFix/>
          </a:blip>
          <a:stretch>
            <a:fillRect/>
          </a:stretch>
        </p:blipFill>
        <p:spPr>
          <a:xfrm>
            <a:off x="4638475" y="3221900"/>
            <a:ext cx="1015650" cy="1077200"/>
          </a:xfrm>
          <a:prstGeom prst="rect">
            <a:avLst/>
          </a:prstGeom>
          <a:noFill/>
          <a:ln>
            <a:noFill/>
          </a:ln>
        </p:spPr>
      </p:pic>
      <p:pic>
        <p:nvPicPr>
          <p:cNvPr id="737" name="Google Shape;737;p36"/>
          <p:cNvPicPr preferRelativeResize="0"/>
          <p:nvPr/>
        </p:nvPicPr>
        <p:blipFill>
          <a:blip r:embed="rId6">
            <a:alphaModFix/>
          </a:blip>
          <a:stretch>
            <a:fillRect/>
          </a:stretch>
        </p:blipFill>
        <p:spPr>
          <a:xfrm>
            <a:off x="6290250" y="1841689"/>
            <a:ext cx="2561900" cy="14363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3800"/>
                                        <p:tgtEl>
                                          <p:spTgt spid="7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7"/>
          <p:cNvSpPr txBox="1"/>
          <p:nvPr>
            <p:ph type="ctrTitle"/>
          </p:nvPr>
        </p:nvSpPr>
        <p:spPr>
          <a:xfrm>
            <a:off x="618825" y="411675"/>
            <a:ext cx="788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how to connect dataframes in python</a:t>
            </a:r>
            <a:endParaRPr/>
          </a:p>
        </p:txBody>
      </p:sp>
      <p:grpSp>
        <p:nvGrpSpPr>
          <p:cNvPr id="743" name="Google Shape;743;p37"/>
          <p:cNvGrpSpPr/>
          <p:nvPr/>
        </p:nvGrpSpPr>
        <p:grpSpPr>
          <a:xfrm>
            <a:off x="1087525" y="1574025"/>
            <a:ext cx="1834900" cy="2315200"/>
            <a:chOff x="1083025" y="1574025"/>
            <a:chExt cx="1834900" cy="2315200"/>
          </a:xfrm>
        </p:grpSpPr>
        <p:sp>
          <p:nvSpPr>
            <p:cNvPr id="744" name="Google Shape;744;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745" name="Google Shape;745;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Import tools</a:t>
              </a:r>
              <a:endParaRPr b="1" sz="1000">
                <a:solidFill>
                  <a:srgbClr val="0C58D3"/>
                </a:solidFill>
                <a:latin typeface="Roboto"/>
                <a:ea typeface="Roboto"/>
                <a:cs typeface="Roboto"/>
                <a:sym typeface="Roboto"/>
              </a:endParaRPr>
            </a:p>
          </p:txBody>
        </p:sp>
        <p:sp>
          <p:nvSpPr>
            <p:cNvPr id="746" name="Google Shape;746;p3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C58D3"/>
                  </a:solidFill>
                  <a:latin typeface="Roboto"/>
                  <a:ea typeface="Roboto"/>
                  <a:cs typeface="Roboto"/>
                  <a:sym typeface="Roboto"/>
                </a:rPr>
                <a:t>Sqlalchemy</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0"/>
                </a:spcAft>
                <a:buNone/>
              </a:pPr>
              <a:r>
                <a:rPr lang="en" sz="800">
                  <a:solidFill>
                    <a:srgbClr val="0C58D3"/>
                  </a:solidFill>
                  <a:latin typeface="Roboto"/>
                  <a:ea typeface="Roboto"/>
                  <a:cs typeface="Roboto"/>
                  <a:sym typeface="Roboto"/>
                </a:rPr>
                <a:t>Sqlalchemy_utils</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0"/>
                </a:spcAft>
                <a:buNone/>
              </a:pPr>
              <a:r>
                <a:rPr lang="en" sz="800">
                  <a:solidFill>
                    <a:srgbClr val="0C58D3"/>
                  </a:solidFill>
                  <a:latin typeface="Roboto"/>
                  <a:ea typeface="Roboto"/>
                  <a:cs typeface="Roboto"/>
                  <a:sym typeface="Roboto"/>
                </a:rPr>
                <a:t>Pandas</a:t>
              </a:r>
              <a:endParaRPr sz="800">
                <a:solidFill>
                  <a:srgbClr val="0C58D3"/>
                </a:solidFill>
                <a:latin typeface="Roboto"/>
                <a:ea typeface="Roboto"/>
                <a:cs typeface="Roboto"/>
                <a:sym typeface="Roboto"/>
              </a:endParaRPr>
            </a:p>
            <a:p>
              <a:pPr indent="0" lvl="0" marL="0" rtl="0" algn="l">
                <a:lnSpc>
                  <a:spcPct val="115000"/>
                </a:lnSpc>
                <a:spcBef>
                  <a:spcPts val="1600"/>
                </a:spcBef>
                <a:spcAft>
                  <a:spcPts val="1600"/>
                </a:spcAft>
                <a:buNone/>
              </a:pPr>
              <a:r>
                <a:rPr lang="en" sz="800">
                  <a:solidFill>
                    <a:srgbClr val="0C58D3"/>
                  </a:solidFill>
                  <a:latin typeface="Roboto"/>
                  <a:ea typeface="Roboto"/>
                  <a:cs typeface="Roboto"/>
                  <a:sym typeface="Roboto"/>
                </a:rPr>
                <a:t>psycopg2</a:t>
              </a:r>
              <a:endParaRPr sz="800">
                <a:solidFill>
                  <a:srgbClr val="0C58D3"/>
                </a:solidFill>
                <a:latin typeface="Roboto"/>
                <a:ea typeface="Roboto"/>
                <a:cs typeface="Roboto"/>
                <a:sym typeface="Roboto"/>
              </a:endParaRPr>
            </a:p>
          </p:txBody>
        </p:sp>
        <p:cxnSp>
          <p:nvCxnSpPr>
            <p:cNvPr id="747" name="Google Shape;747;p3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48" name="Google Shape;748;p3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9" name="Google Shape;749;p37"/>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37"/>
          <p:cNvGrpSpPr/>
          <p:nvPr/>
        </p:nvGrpSpPr>
        <p:grpSpPr>
          <a:xfrm>
            <a:off x="2796474" y="1574025"/>
            <a:ext cx="1834900" cy="2315200"/>
            <a:chOff x="1083025" y="1574025"/>
            <a:chExt cx="1834900" cy="2315200"/>
          </a:xfrm>
        </p:grpSpPr>
        <p:sp>
          <p:nvSpPr>
            <p:cNvPr id="751" name="Google Shape;751;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752" name="Google Shape;752;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Create database engine</a:t>
              </a:r>
              <a:endParaRPr b="1" sz="1000">
                <a:solidFill>
                  <a:srgbClr val="0C58D3"/>
                </a:solidFill>
                <a:latin typeface="Roboto"/>
                <a:ea typeface="Roboto"/>
                <a:cs typeface="Roboto"/>
                <a:sym typeface="Roboto"/>
              </a:endParaRPr>
            </a:p>
          </p:txBody>
        </p:sp>
        <p:sp>
          <p:nvSpPr>
            <p:cNvPr id="753" name="Google Shape;753;p3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def create_new_db</a:t>
              </a:r>
              <a:endParaRPr sz="800">
                <a:solidFill>
                  <a:srgbClr val="0C58D3"/>
                </a:solidFill>
                <a:latin typeface="Roboto"/>
                <a:ea typeface="Roboto"/>
                <a:cs typeface="Roboto"/>
                <a:sym typeface="Roboto"/>
              </a:endParaRPr>
            </a:p>
          </p:txBody>
        </p:sp>
        <p:cxnSp>
          <p:nvCxnSpPr>
            <p:cNvPr id="754" name="Google Shape;754;p3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55" name="Google Shape;755;p3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6" name="Google Shape;756;p37"/>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37"/>
          <p:cNvGrpSpPr/>
          <p:nvPr/>
        </p:nvGrpSpPr>
        <p:grpSpPr>
          <a:xfrm>
            <a:off x="4508319" y="1573314"/>
            <a:ext cx="1834900" cy="2239000"/>
            <a:chOff x="1083025" y="1574025"/>
            <a:chExt cx="1834900" cy="2239000"/>
          </a:xfrm>
        </p:grpSpPr>
        <p:sp>
          <p:nvSpPr>
            <p:cNvPr id="758" name="Google Shape;758;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sp>
          <p:nvSpPr>
            <p:cNvPr id="759" name="Google Shape;759;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Connect dataframe to sql</a:t>
              </a:r>
              <a:endParaRPr b="1" sz="1000">
                <a:solidFill>
                  <a:srgbClr val="858585"/>
                </a:solidFill>
                <a:latin typeface="Roboto"/>
                <a:ea typeface="Roboto"/>
                <a:cs typeface="Roboto"/>
                <a:sym typeface="Roboto"/>
              </a:endParaRPr>
            </a:p>
          </p:txBody>
        </p:sp>
        <p:sp>
          <p:nvSpPr>
            <p:cNvPr id="760" name="Google Shape;760;p37"/>
            <p:cNvSpPr txBox="1"/>
            <p:nvPr/>
          </p:nvSpPr>
          <p:spPr>
            <a:xfrm>
              <a:off x="1215700" y="30756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858585"/>
                  </a:solidFill>
                  <a:latin typeface="Roboto"/>
                  <a:ea typeface="Roboto"/>
                  <a:cs typeface="Roboto"/>
                  <a:sym typeface="Roboto"/>
                </a:rPr>
                <a:t>conn=create_engine(url)</a:t>
              </a:r>
              <a:endParaRPr sz="800">
                <a:solidFill>
                  <a:srgbClr val="858585"/>
                </a:solidFill>
                <a:latin typeface="Roboto"/>
                <a:ea typeface="Roboto"/>
                <a:cs typeface="Roboto"/>
                <a:sym typeface="Roboto"/>
              </a:endParaRPr>
            </a:p>
            <a:p>
              <a:pPr indent="0" lvl="0" marL="0" rtl="0" algn="l">
                <a:lnSpc>
                  <a:spcPct val="100000"/>
                </a:lnSpc>
                <a:spcBef>
                  <a:spcPts val="1600"/>
                </a:spcBef>
                <a:spcAft>
                  <a:spcPts val="1600"/>
                </a:spcAft>
                <a:buNone/>
              </a:pPr>
              <a:r>
                <a:rPr lang="en" sz="800">
                  <a:solidFill>
                    <a:srgbClr val="858585"/>
                  </a:solidFill>
                  <a:latin typeface="Roboto"/>
                  <a:ea typeface="Roboto"/>
                  <a:cs typeface="Roboto"/>
                  <a:sym typeface="Roboto"/>
                </a:rPr>
                <a:t>df.to_sql</a:t>
              </a:r>
              <a:endParaRPr sz="800">
                <a:solidFill>
                  <a:srgbClr val="858585"/>
                </a:solidFill>
                <a:latin typeface="Roboto"/>
                <a:ea typeface="Roboto"/>
                <a:cs typeface="Roboto"/>
                <a:sym typeface="Roboto"/>
              </a:endParaRPr>
            </a:p>
          </p:txBody>
        </p:sp>
        <p:cxnSp>
          <p:nvCxnSpPr>
            <p:cNvPr id="761" name="Google Shape;761;p3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62" name="Google Shape;762;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3" name="Google Shape;763;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7"/>
          <p:cNvGrpSpPr/>
          <p:nvPr/>
        </p:nvGrpSpPr>
        <p:grpSpPr>
          <a:xfrm>
            <a:off x="6221583" y="1573303"/>
            <a:ext cx="1834900" cy="2239000"/>
            <a:chOff x="1083025" y="1574025"/>
            <a:chExt cx="1834900" cy="2239000"/>
          </a:xfrm>
        </p:grpSpPr>
        <p:sp>
          <p:nvSpPr>
            <p:cNvPr id="765" name="Google Shape;765;p3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sp>
          <p:nvSpPr>
            <p:cNvPr id="766" name="Google Shape;766;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Read in csv</a:t>
              </a:r>
              <a:endParaRPr b="1" sz="1000">
                <a:solidFill>
                  <a:srgbClr val="858585"/>
                </a:solidFill>
                <a:latin typeface="Roboto"/>
                <a:ea typeface="Roboto"/>
                <a:cs typeface="Roboto"/>
                <a:sym typeface="Roboto"/>
              </a:endParaRPr>
            </a:p>
          </p:txBody>
        </p:sp>
        <p:sp>
          <p:nvSpPr>
            <p:cNvPr id="767" name="Google Shape;767;p37"/>
            <p:cNvSpPr txBox="1"/>
            <p:nvPr/>
          </p:nvSpPr>
          <p:spPr>
            <a:xfrm>
              <a:off x="1215700" y="30756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Roboto"/>
                  <a:ea typeface="Roboto"/>
                  <a:cs typeface="Roboto"/>
                  <a:sym typeface="Roboto"/>
                </a:rPr>
                <a:t>df=pd.read_csv(“...csv”)</a:t>
              </a:r>
              <a:endParaRPr sz="800">
                <a:solidFill>
                  <a:srgbClr val="858585"/>
                </a:solidFill>
                <a:latin typeface="Roboto"/>
                <a:ea typeface="Roboto"/>
                <a:cs typeface="Roboto"/>
                <a:sym typeface="Roboto"/>
              </a:endParaRPr>
            </a:p>
            <a:p>
              <a:pPr indent="0" lvl="0" marL="0" rtl="0" algn="l">
                <a:lnSpc>
                  <a:spcPct val="115000"/>
                </a:lnSpc>
                <a:spcBef>
                  <a:spcPts val="1600"/>
                </a:spcBef>
                <a:spcAft>
                  <a:spcPts val="1600"/>
                </a:spcAft>
                <a:buNone/>
              </a:pPr>
              <a:r>
                <a:rPr lang="en" sz="800">
                  <a:solidFill>
                    <a:srgbClr val="858585"/>
                  </a:solidFill>
                  <a:latin typeface="Roboto"/>
                  <a:ea typeface="Roboto"/>
                  <a:cs typeface="Roboto"/>
                  <a:sym typeface="Roboto"/>
                </a:rPr>
                <a:t>con=df2postgres(df)</a:t>
              </a:r>
              <a:endParaRPr sz="800">
                <a:solidFill>
                  <a:srgbClr val="858585"/>
                </a:solidFill>
                <a:latin typeface="Roboto"/>
                <a:ea typeface="Roboto"/>
                <a:cs typeface="Roboto"/>
                <a:sym typeface="Roboto"/>
              </a:endParaRPr>
            </a:p>
          </p:txBody>
        </p:sp>
        <p:cxnSp>
          <p:nvCxnSpPr>
            <p:cNvPr id="768" name="Google Shape;768;p3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69" name="Google Shape;769;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0" name="Google Shape;770;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1" name="Google Shape;771;p37"/>
          <p:cNvPicPr preferRelativeResize="0"/>
          <p:nvPr/>
        </p:nvPicPr>
        <p:blipFill>
          <a:blip r:embed="rId3">
            <a:alphaModFix/>
          </a:blip>
          <a:stretch>
            <a:fillRect/>
          </a:stretch>
        </p:blipFill>
        <p:spPr>
          <a:xfrm flipH="1">
            <a:off x="3210425" y="3631900"/>
            <a:ext cx="2723150" cy="1511600"/>
          </a:xfrm>
          <a:prstGeom prst="rect">
            <a:avLst/>
          </a:prstGeom>
          <a:noFill/>
          <a:ln>
            <a:noFill/>
          </a:ln>
        </p:spPr>
      </p:pic>
      <p:pic>
        <p:nvPicPr>
          <p:cNvPr id="772" name="Google Shape;772;p37"/>
          <p:cNvPicPr preferRelativeResize="0"/>
          <p:nvPr/>
        </p:nvPicPr>
        <p:blipFill>
          <a:blip r:embed="rId4">
            <a:alphaModFix/>
          </a:blip>
          <a:stretch>
            <a:fillRect/>
          </a:stretch>
        </p:blipFill>
        <p:spPr>
          <a:xfrm>
            <a:off x="3992380" y="989475"/>
            <a:ext cx="4508939" cy="1037650"/>
          </a:xfrm>
          <a:prstGeom prst="rect">
            <a:avLst/>
          </a:prstGeom>
          <a:noFill/>
          <a:ln>
            <a:noFill/>
          </a:ln>
        </p:spPr>
      </p:pic>
      <p:pic>
        <p:nvPicPr>
          <p:cNvPr id="773" name="Google Shape;773;p37"/>
          <p:cNvPicPr preferRelativeResize="0"/>
          <p:nvPr/>
        </p:nvPicPr>
        <p:blipFill>
          <a:blip r:embed="rId5">
            <a:alphaModFix/>
          </a:blip>
          <a:stretch>
            <a:fillRect/>
          </a:stretch>
        </p:blipFill>
        <p:spPr>
          <a:xfrm>
            <a:off x="322875" y="989473"/>
            <a:ext cx="3364201" cy="122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nalysis Phase</a:t>
            </a:r>
            <a:endParaRPr/>
          </a:p>
          <a:p>
            <a:pPr indent="0" lvl="0" marL="0" rtl="0" algn="l">
              <a:spcBef>
                <a:spcPts val="0"/>
              </a:spcBef>
              <a:spcAft>
                <a:spcPts val="0"/>
              </a:spcAft>
              <a:buNone/>
            </a:pPr>
            <a:r>
              <a:rPr lang="en" sz="1400"/>
              <a:t>We compared the following 4 models to see which model best fit our data, research requirements and structure.</a:t>
            </a:r>
            <a:endParaRPr sz="1400"/>
          </a:p>
        </p:txBody>
      </p:sp>
      <p:sp>
        <p:nvSpPr>
          <p:cNvPr id="779" name="Google Shape;779;p38"/>
          <p:cNvSpPr txBox="1"/>
          <p:nvPr>
            <p:ph idx="2" type="ctrTitle"/>
          </p:nvPr>
        </p:nvSpPr>
        <p:spPr>
          <a:xfrm>
            <a:off x="1317755" y="35102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Models</a:t>
            </a:r>
            <a:endParaRPr/>
          </a:p>
        </p:txBody>
      </p:sp>
      <p:sp>
        <p:nvSpPr>
          <p:cNvPr id="780" name="Google Shape;780;p38"/>
          <p:cNvSpPr txBox="1"/>
          <p:nvPr>
            <p:ph idx="4" type="ctrTitle"/>
          </p:nvPr>
        </p:nvSpPr>
        <p:spPr>
          <a:xfrm>
            <a:off x="6019141" y="1220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781" name="Google Shape;781;p38"/>
          <p:cNvSpPr txBox="1"/>
          <p:nvPr>
            <p:ph idx="7" type="subTitle"/>
          </p:nvPr>
        </p:nvSpPr>
        <p:spPr>
          <a:xfrm>
            <a:off x="6019155" y="36067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uilds regression or classification models in the form of a tree structure</a:t>
            </a:r>
            <a:endParaRPr/>
          </a:p>
        </p:txBody>
      </p:sp>
      <p:sp>
        <p:nvSpPr>
          <p:cNvPr id="782" name="Google Shape;782;p38"/>
          <p:cNvSpPr txBox="1"/>
          <p:nvPr>
            <p:ph type="ctrTitle"/>
          </p:nvPr>
        </p:nvSpPr>
        <p:spPr>
          <a:xfrm>
            <a:off x="1218541" y="130504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a:t>
            </a:r>
            <a:endParaRPr/>
          </a:p>
        </p:txBody>
      </p:sp>
      <p:sp>
        <p:nvSpPr>
          <p:cNvPr id="783" name="Google Shape;783;p38"/>
          <p:cNvSpPr txBox="1"/>
          <p:nvPr>
            <p:ph idx="1" type="subTitle"/>
          </p:nvPr>
        </p:nvSpPr>
        <p:spPr>
          <a:xfrm>
            <a:off x="654975" y="1865500"/>
            <a:ext cx="27066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imple, supervised machine learning algorithm</a:t>
            </a:r>
            <a:endParaRPr/>
          </a:p>
        </p:txBody>
      </p:sp>
      <p:sp>
        <p:nvSpPr>
          <p:cNvPr id="784" name="Google Shape;784;p38"/>
          <p:cNvSpPr txBox="1"/>
          <p:nvPr>
            <p:ph idx="3" type="subTitle"/>
          </p:nvPr>
        </p:nvSpPr>
        <p:spPr>
          <a:xfrm>
            <a:off x="6054550" y="1756051"/>
            <a:ext cx="19398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upervised learning algorithm</a:t>
            </a:r>
            <a:endParaRPr/>
          </a:p>
        </p:txBody>
      </p:sp>
      <p:sp>
        <p:nvSpPr>
          <p:cNvPr id="785" name="Google Shape;785;p38"/>
          <p:cNvSpPr txBox="1"/>
          <p:nvPr>
            <p:ph idx="5" type="subTitle"/>
          </p:nvPr>
        </p:nvSpPr>
        <p:spPr>
          <a:xfrm>
            <a:off x="510750" y="3988750"/>
            <a:ext cx="3604200" cy="12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s</a:t>
            </a:r>
            <a:r>
              <a:rPr lang="en"/>
              <a:t>tatistical model that uses a logistic function to model a binary dependent variable</a:t>
            </a:r>
            <a:endParaRPr/>
          </a:p>
        </p:txBody>
      </p:sp>
      <p:sp>
        <p:nvSpPr>
          <p:cNvPr id="786" name="Google Shape;786;p38"/>
          <p:cNvSpPr txBox="1"/>
          <p:nvPr>
            <p:ph idx="6" type="ctrTitle"/>
          </p:nvPr>
        </p:nvSpPr>
        <p:spPr>
          <a:xfrm>
            <a:off x="6113055" y="30792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787" name="Google Shape;787;p38"/>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 name="Google Shape;791;p38"/>
          <p:cNvCxnSpPr>
            <a:stCxn id="787" idx="3"/>
            <a:endCxn id="789"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792" name="Google Shape;792;p38"/>
          <p:cNvCxnSpPr>
            <a:stCxn id="789" idx="2"/>
            <a:endCxn id="788"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793" name="Google Shape;793;p38"/>
          <p:cNvCxnSpPr>
            <a:stCxn id="788" idx="3"/>
            <a:endCxn id="790"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794" name="Google Shape;794;p38"/>
          <p:cNvGrpSpPr/>
          <p:nvPr/>
        </p:nvGrpSpPr>
        <p:grpSpPr>
          <a:xfrm>
            <a:off x="5072712" y="3212678"/>
            <a:ext cx="402156" cy="456781"/>
            <a:chOff x="5357662" y="4297637"/>
            <a:chExt cx="287275" cy="326296"/>
          </a:xfrm>
        </p:grpSpPr>
        <p:sp>
          <p:nvSpPr>
            <p:cNvPr id="795" name="Google Shape;795;p38"/>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8"/>
          <p:cNvGrpSpPr/>
          <p:nvPr/>
        </p:nvGrpSpPr>
        <p:grpSpPr>
          <a:xfrm>
            <a:off x="3630590" y="3198869"/>
            <a:ext cx="484361" cy="484405"/>
            <a:chOff x="4890434" y="4287389"/>
            <a:chExt cx="345997" cy="346029"/>
          </a:xfrm>
        </p:grpSpPr>
        <p:sp>
          <p:nvSpPr>
            <p:cNvPr id="801" name="Google Shape;801;p38"/>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8"/>
          <p:cNvGrpSpPr/>
          <p:nvPr/>
        </p:nvGrpSpPr>
        <p:grpSpPr>
          <a:xfrm>
            <a:off x="5029465" y="1816807"/>
            <a:ext cx="488638" cy="438246"/>
            <a:chOff x="5778676" y="3826972"/>
            <a:chExt cx="349052" cy="313055"/>
          </a:xfrm>
        </p:grpSpPr>
        <p:sp>
          <p:nvSpPr>
            <p:cNvPr id="809" name="Google Shape;809;p38"/>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4" name="Google Shape;814;p38"/>
          <p:cNvPicPr preferRelativeResize="0"/>
          <p:nvPr/>
        </p:nvPicPr>
        <p:blipFill>
          <a:blip r:embed="rId3">
            <a:alphaModFix/>
          </a:blip>
          <a:stretch>
            <a:fillRect/>
          </a:stretch>
        </p:blipFill>
        <p:spPr>
          <a:xfrm>
            <a:off x="4878098" y="1642798"/>
            <a:ext cx="786250" cy="786250"/>
          </a:xfrm>
          <a:prstGeom prst="rect">
            <a:avLst/>
          </a:prstGeom>
          <a:noFill/>
          <a:ln>
            <a:noFill/>
          </a:ln>
        </p:spPr>
      </p:pic>
      <p:pic>
        <p:nvPicPr>
          <p:cNvPr id="815" name="Google Shape;815;p38"/>
          <p:cNvPicPr preferRelativeResize="0"/>
          <p:nvPr/>
        </p:nvPicPr>
        <p:blipFill>
          <a:blip r:embed="rId4">
            <a:alphaModFix/>
          </a:blip>
          <a:stretch>
            <a:fillRect/>
          </a:stretch>
        </p:blipFill>
        <p:spPr>
          <a:xfrm>
            <a:off x="4909425" y="3079200"/>
            <a:ext cx="723901" cy="723900"/>
          </a:xfrm>
          <a:prstGeom prst="rect">
            <a:avLst/>
          </a:prstGeom>
          <a:noFill/>
          <a:ln>
            <a:noFill/>
          </a:ln>
        </p:spPr>
      </p:pic>
      <p:pic>
        <p:nvPicPr>
          <p:cNvPr id="816" name="Google Shape;816;p38"/>
          <p:cNvPicPr preferRelativeResize="0"/>
          <p:nvPr/>
        </p:nvPicPr>
        <p:blipFill>
          <a:blip r:embed="rId5">
            <a:alphaModFix/>
          </a:blip>
          <a:stretch>
            <a:fillRect/>
          </a:stretch>
        </p:blipFill>
        <p:spPr>
          <a:xfrm>
            <a:off x="3479325" y="3056725"/>
            <a:ext cx="786250" cy="786250"/>
          </a:xfrm>
          <a:prstGeom prst="rect">
            <a:avLst/>
          </a:prstGeom>
          <a:noFill/>
          <a:ln>
            <a:noFill/>
          </a:ln>
        </p:spPr>
      </p:pic>
      <p:pic>
        <p:nvPicPr>
          <p:cNvPr id="817" name="Google Shape;817;p38"/>
          <p:cNvPicPr preferRelativeResize="0"/>
          <p:nvPr/>
        </p:nvPicPr>
        <p:blipFill>
          <a:blip r:embed="rId6">
            <a:alphaModFix/>
          </a:blip>
          <a:stretch>
            <a:fillRect/>
          </a:stretch>
        </p:blipFill>
        <p:spPr>
          <a:xfrm>
            <a:off x="3510825" y="1673975"/>
            <a:ext cx="723900" cy="72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9"/>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Albert Einstein</a:t>
            </a:r>
            <a:endParaRPr/>
          </a:p>
        </p:txBody>
      </p:sp>
      <p:sp>
        <p:nvSpPr>
          <p:cNvPr id="823" name="Google Shape;823;p39"/>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Everything should be made as simple as possible, but not simpler.”</a:t>
            </a:r>
            <a:endParaRPr/>
          </a:p>
        </p:txBody>
      </p:sp>
      <p:pic>
        <p:nvPicPr>
          <p:cNvPr id="824" name="Google Shape;824;p39"/>
          <p:cNvPicPr preferRelativeResize="0"/>
          <p:nvPr/>
        </p:nvPicPr>
        <p:blipFill>
          <a:blip r:embed="rId3">
            <a:alphaModFix/>
          </a:blip>
          <a:stretch>
            <a:fillRect/>
          </a:stretch>
        </p:blipFill>
        <p:spPr>
          <a:xfrm>
            <a:off x="3534988" y="1448238"/>
            <a:ext cx="2123172" cy="2247024"/>
          </a:xfrm>
          <a:prstGeom prst="rect">
            <a:avLst/>
          </a:prstGeom>
          <a:noFill/>
          <a:ln>
            <a:noFill/>
          </a:ln>
          <a:effectLst>
            <a:outerShdw blurRad="57150" rotWithShape="0" algn="bl" dir="540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824"/>
                                        </p:tgtEl>
                                        <p:attrNameLst>
                                          <p:attrName>ppt_w</p:attrName>
                                        </p:attrNameLst>
                                      </p:cBhvr>
                                      <p:tavLst>
                                        <p:tav fmla="" tm="0">
                                          <p:val>
                                            <p:strVal val="#ppt_w"/>
                                          </p:val>
                                        </p:tav>
                                        <p:tav fmla="" tm="100000">
                                          <p:val>
                                            <p:strVal val="0"/>
                                          </p:val>
                                        </p:tav>
                                      </p:tavLst>
                                    </p:anim>
                                    <p:anim calcmode="lin" valueType="num">
                                      <p:cBhvr additive="base">
                                        <p:cTn dur="1000"/>
                                        <p:tgtEl>
                                          <p:spTgt spid="824"/>
                                        </p:tgtEl>
                                        <p:attrNameLst>
                                          <p:attrName>ppt_h</p:attrName>
                                        </p:attrNameLst>
                                      </p:cBhvr>
                                      <p:tavLst>
                                        <p:tav fmla="" tm="0">
                                          <p:val>
                                            <p:strVal val="#ppt_h"/>
                                          </p:val>
                                        </p:tav>
                                        <p:tav fmla="" tm="100000">
                                          <p:val>
                                            <p:strVal val="0"/>
                                          </p:val>
                                        </p:tav>
                                      </p:tavLst>
                                    </p:anim>
                                    <p:set>
                                      <p:cBhvr>
                                        <p:cTn dur="1" fill="hold">
                                          <p:stCondLst>
                                            <p:cond delay="1000"/>
                                          </p:stCondLst>
                                        </p:cTn>
                                        <p:tgtEl>
                                          <p:spTgt spid="8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0"/>
          <p:cNvSpPr txBox="1"/>
          <p:nvPr>
            <p:ph idx="8" type="ctrTitle"/>
          </p:nvPr>
        </p:nvSpPr>
        <p:spPr>
          <a:xfrm>
            <a:off x="540624" y="403575"/>
            <a:ext cx="710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Can’t have a good model without a good base</a:t>
            </a:r>
            <a:endParaRPr/>
          </a:p>
          <a:p>
            <a:pPr indent="0" lvl="0" marL="0" rtl="0" algn="l">
              <a:spcBef>
                <a:spcPts val="0"/>
              </a:spcBef>
              <a:spcAft>
                <a:spcPts val="0"/>
              </a:spcAft>
              <a:buNone/>
            </a:pPr>
            <a:r>
              <a:t/>
            </a:r>
            <a:endParaRPr sz="1400"/>
          </a:p>
        </p:txBody>
      </p:sp>
      <p:sp>
        <p:nvSpPr>
          <p:cNvPr id="830" name="Google Shape;830;p40"/>
          <p:cNvSpPr txBox="1"/>
          <p:nvPr>
            <p:ph idx="2" type="ctrTitle"/>
          </p:nvPr>
        </p:nvSpPr>
        <p:spPr>
          <a:xfrm>
            <a:off x="4952863" y="1188213"/>
            <a:ext cx="3550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 Model</a:t>
            </a:r>
            <a:endParaRPr/>
          </a:p>
        </p:txBody>
      </p:sp>
      <p:pic>
        <p:nvPicPr>
          <p:cNvPr id="831" name="Google Shape;831;p40"/>
          <p:cNvPicPr preferRelativeResize="0"/>
          <p:nvPr/>
        </p:nvPicPr>
        <p:blipFill>
          <a:blip r:embed="rId3">
            <a:alphaModFix/>
          </a:blip>
          <a:stretch>
            <a:fillRect/>
          </a:stretch>
        </p:blipFill>
        <p:spPr>
          <a:xfrm>
            <a:off x="5646663" y="1882300"/>
            <a:ext cx="2162925" cy="2162925"/>
          </a:xfrm>
          <a:prstGeom prst="rect">
            <a:avLst/>
          </a:prstGeom>
          <a:noFill/>
          <a:ln>
            <a:noFill/>
          </a:ln>
        </p:spPr>
      </p:pic>
      <p:pic>
        <p:nvPicPr>
          <p:cNvPr id="832" name="Google Shape;832;p40"/>
          <p:cNvPicPr preferRelativeResize="0"/>
          <p:nvPr/>
        </p:nvPicPr>
        <p:blipFill rotWithShape="1">
          <a:blip r:embed="rId4">
            <a:alphaModFix/>
          </a:blip>
          <a:srcRect b="0" l="0" r="57368" t="0"/>
          <a:stretch/>
        </p:blipFill>
        <p:spPr>
          <a:xfrm>
            <a:off x="1332625" y="2657175"/>
            <a:ext cx="2605844" cy="1342450"/>
          </a:xfrm>
          <a:prstGeom prst="rect">
            <a:avLst/>
          </a:prstGeom>
          <a:noFill/>
          <a:ln>
            <a:noFill/>
          </a:ln>
        </p:spPr>
      </p:pic>
      <p:sp>
        <p:nvSpPr>
          <p:cNvPr id="833" name="Google Shape;833;p40"/>
          <p:cNvSpPr txBox="1"/>
          <p:nvPr/>
        </p:nvSpPr>
        <p:spPr>
          <a:xfrm>
            <a:off x="370950" y="1188225"/>
            <a:ext cx="44376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For our base model we chose the Logistic Regression model</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292100" lvl="0" marL="457200" rtl="0" algn="l">
              <a:spcBef>
                <a:spcPts val="0"/>
              </a:spcBef>
              <a:spcAft>
                <a:spcPts val="0"/>
              </a:spcAft>
              <a:buSzPts val="1000"/>
              <a:buFont typeface="Maven Pro"/>
              <a:buChar char="●"/>
            </a:pPr>
            <a:r>
              <a:rPr lang="en">
                <a:solidFill>
                  <a:schemeClr val="lt1"/>
                </a:solidFill>
                <a:latin typeface="Maven Pro"/>
                <a:ea typeface="Maven Pro"/>
                <a:cs typeface="Maven Pro"/>
                <a:sym typeface="Maven Pro"/>
              </a:rPr>
              <a:t>Our simple model can predict winners with the below accuracy percentage:</a:t>
            </a:r>
            <a:endParaRPr>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1"/>
          <p:cNvSpPr txBox="1"/>
          <p:nvPr>
            <p:ph type="ctrTitle"/>
          </p:nvPr>
        </p:nvSpPr>
        <p:spPr>
          <a:xfrm>
            <a:off x="1512563" y="-1001212"/>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Fact</a:t>
            </a:r>
            <a:endParaRPr/>
          </a:p>
        </p:txBody>
      </p:sp>
      <p:sp>
        <p:nvSpPr>
          <p:cNvPr id="839" name="Google Shape;839;p41"/>
          <p:cNvSpPr txBox="1"/>
          <p:nvPr>
            <p:ph idx="1" type="subTitle"/>
          </p:nvPr>
        </p:nvSpPr>
        <p:spPr>
          <a:xfrm>
            <a:off x="720513" y="737275"/>
            <a:ext cx="7842900" cy="9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Most UFC champions have one base in common:  </a:t>
            </a:r>
            <a:endParaRPr/>
          </a:p>
          <a:p>
            <a:pPr indent="0" lvl="0" marL="0" rtl="0" algn="just">
              <a:spcBef>
                <a:spcPts val="0"/>
              </a:spcBef>
              <a:spcAft>
                <a:spcPts val="0"/>
              </a:spcAft>
              <a:buNone/>
            </a:pPr>
            <a:r>
              <a:rPr lang="en"/>
              <a:t>                                    Strong Wrestling Background</a:t>
            </a:r>
            <a:endParaRPr/>
          </a:p>
          <a:p>
            <a:pPr indent="0" lvl="0" marL="0" rtl="0" algn="ctr">
              <a:spcBef>
                <a:spcPts val="0"/>
              </a:spcBef>
              <a:spcAft>
                <a:spcPts val="0"/>
              </a:spcAft>
              <a:buNone/>
            </a:pPr>
            <a:r>
              <a:t/>
            </a:r>
            <a:endParaRPr/>
          </a:p>
        </p:txBody>
      </p:sp>
      <p:pic>
        <p:nvPicPr>
          <p:cNvPr id="840" name="Google Shape;840;p41"/>
          <p:cNvPicPr preferRelativeResize="0"/>
          <p:nvPr/>
        </p:nvPicPr>
        <p:blipFill>
          <a:blip r:embed="rId3">
            <a:alphaModFix/>
          </a:blip>
          <a:stretch>
            <a:fillRect/>
          </a:stretch>
        </p:blipFill>
        <p:spPr>
          <a:xfrm>
            <a:off x="2274500" y="1382300"/>
            <a:ext cx="4627726" cy="376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4"/>
          <p:cNvPicPr preferRelativeResize="0"/>
          <p:nvPr/>
        </p:nvPicPr>
        <p:blipFill>
          <a:blip r:embed="rId3">
            <a:alphaModFix/>
          </a:blip>
          <a:stretch>
            <a:fillRect/>
          </a:stretch>
        </p:blipFill>
        <p:spPr>
          <a:xfrm>
            <a:off x="631875" y="328050"/>
            <a:ext cx="4653375" cy="3485675"/>
          </a:xfrm>
          <a:prstGeom prst="rect">
            <a:avLst/>
          </a:prstGeom>
          <a:noFill/>
          <a:ln cap="flat" cmpd="sng" w="9525">
            <a:solidFill>
              <a:schemeClr val="lt1"/>
            </a:solidFill>
            <a:prstDash val="dash"/>
            <a:round/>
            <a:headEnd len="sm" w="sm" type="none"/>
            <a:tailEnd len="sm" w="sm" type="none"/>
          </a:ln>
        </p:spPr>
      </p:pic>
      <p:sp>
        <p:nvSpPr>
          <p:cNvPr id="461" name="Google Shape;461;p24"/>
          <p:cNvSpPr txBox="1"/>
          <p:nvPr>
            <p:ph type="title"/>
          </p:nvPr>
        </p:nvSpPr>
        <p:spPr>
          <a:xfrm>
            <a:off x="3592725" y="3492000"/>
            <a:ext cx="5163600" cy="1321200"/>
          </a:xfrm>
          <a:prstGeom prst="rect">
            <a:avLst/>
          </a:prstGeom>
          <a:solidFill>
            <a:srgbClr val="000000"/>
          </a:solidFill>
          <a:ln cap="flat" cmpd="sng" w="9525">
            <a:solidFill>
              <a:srgbClr val="FFFFFF"/>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300"/>
              <a:t>Ladies and Gentlemen</a:t>
            </a:r>
            <a:endParaRPr sz="2300"/>
          </a:p>
          <a:p>
            <a:pPr indent="0" lvl="0" marL="0" rtl="0" algn="ctr">
              <a:spcBef>
                <a:spcPts val="0"/>
              </a:spcBef>
              <a:spcAft>
                <a:spcPts val="0"/>
              </a:spcAft>
              <a:buNone/>
            </a:pPr>
            <a:r>
              <a:rPr lang="en" sz="4800"/>
              <a:t>IT’S TIMEEEEE!!!</a:t>
            </a:r>
            <a:endParaRPr sz="4800"/>
          </a:p>
        </p:txBody>
      </p:sp>
      <p:pic>
        <p:nvPicPr>
          <p:cNvPr id="462" name="Google Shape;462;p24"/>
          <p:cNvPicPr preferRelativeResize="0"/>
          <p:nvPr/>
        </p:nvPicPr>
        <p:blipFill>
          <a:blip r:embed="rId4">
            <a:alphaModFix/>
          </a:blip>
          <a:stretch>
            <a:fillRect/>
          </a:stretch>
        </p:blipFill>
        <p:spPr>
          <a:xfrm>
            <a:off x="5093725" y="975724"/>
            <a:ext cx="3548475" cy="199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2"/>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Chosen Two</a:t>
            </a:r>
            <a:endParaRPr/>
          </a:p>
          <a:p>
            <a:pPr indent="0" lvl="0" marL="0" rtl="0" algn="l">
              <a:spcBef>
                <a:spcPts val="0"/>
              </a:spcBef>
              <a:spcAft>
                <a:spcPts val="0"/>
              </a:spcAft>
              <a:buNone/>
            </a:pPr>
            <a:r>
              <a:rPr lang="en" sz="1400"/>
              <a:t>-Both models perform best with large datasets</a:t>
            </a:r>
            <a:endParaRPr sz="1400"/>
          </a:p>
        </p:txBody>
      </p:sp>
      <p:sp>
        <p:nvSpPr>
          <p:cNvPr id="846" name="Google Shape;846;p42"/>
          <p:cNvSpPr txBox="1"/>
          <p:nvPr>
            <p:ph idx="2" type="ctrTitle"/>
          </p:nvPr>
        </p:nvSpPr>
        <p:spPr>
          <a:xfrm>
            <a:off x="1250580" y="111799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a:t>
            </a:r>
            <a:r>
              <a:rPr lang="en"/>
              <a:t> Models</a:t>
            </a:r>
            <a:endParaRPr/>
          </a:p>
        </p:txBody>
      </p:sp>
      <p:sp>
        <p:nvSpPr>
          <p:cNvPr id="847" name="Google Shape;847;p42"/>
          <p:cNvSpPr txBox="1"/>
          <p:nvPr>
            <p:ph idx="4" type="ctrTitle"/>
          </p:nvPr>
        </p:nvSpPr>
        <p:spPr>
          <a:xfrm>
            <a:off x="6305691" y="11180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Model</a:t>
            </a:r>
            <a:endParaRPr/>
          </a:p>
        </p:txBody>
      </p:sp>
      <p:sp>
        <p:nvSpPr>
          <p:cNvPr id="848" name="Google Shape;848;p42"/>
          <p:cNvSpPr/>
          <p:nvPr/>
        </p:nvSpPr>
        <p:spPr>
          <a:xfrm>
            <a:off x="5018550" y="1718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42"/>
          <p:cNvCxnSpPr>
            <a:endCxn id="848" idx="1"/>
          </p:cNvCxnSpPr>
          <p:nvPr/>
        </p:nvCxnSpPr>
        <p:spPr>
          <a:xfrm flipH="1" rot="10800000">
            <a:off x="3983550" y="2080925"/>
            <a:ext cx="1035000" cy="90000"/>
          </a:xfrm>
          <a:prstGeom prst="bentConnector3">
            <a:avLst>
              <a:gd fmla="val 50000" name="adj1"/>
            </a:avLst>
          </a:prstGeom>
          <a:noFill/>
          <a:ln cap="flat" cmpd="sng" w="9525">
            <a:solidFill>
              <a:schemeClr val="lt2"/>
            </a:solidFill>
            <a:prstDash val="solid"/>
            <a:round/>
            <a:headEnd len="med" w="med" type="none"/>
            <a:tailEnd len="med" w="med" type="none"/>
          </a:ln>
        </p:spPr>
      </p:cxnSp>
      <p:grpSp>
        <p:nvGrpSpPr>
          <p:cNvPr id="850" name="Google Shape;850;p42"/>
          <p:cNvGrpSpPr/>
          <p:nvPr/>
        </p:nvGrpSpPr>
        <p:grpSpPr>
          <a:xfrm>
            <a:off x="5072712" y="3212678"/>
            <a:ext cx="402156" cy="456781"/>
            <a:chOff x="5357662" y="4297637"/>
            <a:chExt cx="287275" cy="326296"/>
          </a:xfrm>
        </p:grpSpPr>
        <p:sp>
          <p:nvSpPr>
            <p:cNvPr id="851" name="Google Shape;851;p42"/>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2"/>
          <p:cNvGrpSpPr/>
          <p:nvPr/>
        </p:nvGrpSpPr>
        <p:grpSpPr>
          <a:xfrm>
            <a:off x="5029465" y="1816807"/>
            <a:ext cx="488638" cy="438246"/>
            <a:chOff x="5778676" y="3826972"/>
            <a:chExt cx="349052" cy="313055"/>
          </a:xfrm>
        </p:grpSpPr>
        <p:sp>
          <p:nvSpPr>
            <p:cNvPr id="857" name="Google Shape;857;p42"/>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2" name="Google Shape;862;p42"/>
          <p:cNvPicPr preferRelativeResize="0"/>
          <p:nvPr/>
        </p:nvPicPr>
        <p:blipFill>
          <a:blip r:embed="rId3">
            <a:alphaModFix/>
          </a:blip>
          <a:stretch>
            <a:fillRect/>
          </a:stretch>
        </p:blipFill>
        <p:spPr>
          <a:xfrm>
            <a:off x="4987373" y="1707948"/>
            <a:ext cx="786250" cy="786250"/>
          </a:xfrm>
          <a:prstGeom prst="rect">
            <a:avLst/>
          </a:prstGeom>
          <a:noFill/>
          <a:ln>
            <a:noFill/>
          </a:ln>
        </p:spPr>
      </p:pic>
      <p:pic>
        <p:nvPicPr>
          <p:cNvPr id="863" name="Google Shape;863;p42"/>
          <p:cNvPicPr preferRelativeResize="0"/>
          <p:nvPr/>
        </p:nvPicPr>
        <p:blipFill>
          <a:blip r:embed="rId4">
            <a:alphaModFix/>
          </a:blip>
          <a:stretch>
            <a:fillRect/>
          </a:stretch>
        </p:blipFill>
        <p:spPr>
          <a:xfrm>
            <a:off x="3215250" y="1687800"/>
            <a:ext cx="786250" cy="786250"/>
          </a:xfrm>
          <a:prstGeom prst="rect">
            <a:avLst/>
          </a:prstGeom>
          <a:noFill/>
          <a:ln>
            <a:noFill/>
          </a:ln>
        </p:spPr>
      </p:pic>
      <p:sp>
        <p:nvSpPr>
          <p:cNvPr id="864" name="Google Shape;864;p42"/>
          <p:cNvSpPr txBox="1"/>
          <p:nvPr/>
        </p:nvSpPr>
        <p:spPr>
          <a:xfrm>
            <a:off x="136750" y="3007575"/>
            <a:ext cx="4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865" name="Google Shape;865;p42"/>
          <p:cNvSpPr txBox="1"/>
          <p:nvPr>
            <p:ph idx="1" type="subTitle"/>
          </p:nvPr>
        </p:nvSpPr>
        <p:spPr>
          <a:xfrm>
            <a:off x="5664350" y="1610200"/>
            <a:ext cx="3264000" cy="174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tabular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A</a:t>
            </a:r>
            <a:r>
              <a:rPr lang="en"/>
              <a:t>utomates missing values present in the data.</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Requires less preprocessing and the training process is simpler.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R</a:t>
            </a:r>
            <a:r>
              <a:rPr lang="en"/>
              <a:t>educes overfitting by </a:t>
            </a:r>
            <a:r>
              <a:rPr lang="en"/>
              <a:t>aggregating several decision trees which </a:t>
            </a:r>
            <a:r>
              <a:rPr lang="en"/>
              <a:t>helps improve accuracy and reduces error due to bias.</a:t>
            </a:r>
            <a:endParaRPr/>
          </a:p>
        </p:txBody>
      </p:sp>
      <p:sp>
        <p:nvSpPr>
          <p:cNvPr id="866" name="Google Shape;866;p42"/>
          <p:cNvSpPr txBox="1"/>
          <p:nvPr>
            <p:ph idx="1" type="subTitle"/>
          </p:nvPr>
        </p:nvSpPr>
        <p:spPr>
          <a:xfrm>
            <a:off x="136750" y="1610188"/>
            <a:ext cx="3318000" cy="1380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Great for images, audio or text.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Prerequisites include f</a:t>
            </a:r>
            <a:r>
              <a:rPr lang="en"/>
              <a:t>illing missing values, converting categorical data into numerical and scale features into the same range </a:t>
            </a:r>
            <a:r>
              <a:rPr lang="en"/>
              <a:t>or at the very least similar.</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Seamless</a:t>
            </a:r>
            <a:r>
              <a:rPr lang="en"/>
              <a:t> feature engineering transition to improve accuracy</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3"/>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a:t>
            </a:r>
            <a:endParaRPr/>
          </a:p>
        </p:txBody>
      </p:sp>
      <p:grpSp>
        <p:nvGrpSpPr>
          <p:cNvPr id="872" name="Google Shape;872;p43"/>
          <p:cNvGrpSpPr/>
          <p:nvPr/>
        </p:nvGrpSpPr>
        <p:grpSpPr>
          <a:xfrm>
            <a:off x="5632174" y="830225"/>
            <a:ext cx="3305842" cy="3413400"/>
            <a:chOff x="5632174" y="1189775"/>
            <a:chExt cx="3305842" cy="3413400"/>
          </a:xfrm>
        </p:grpSpPr>
        <p:sp>
          <p:nvSpPr>
            <p:cNvPr id="873" name="Google Shape;873;p43"/>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Random Forest / Neural Network comparison</a:t>
              </a:r>
              <a:endParaRPr>
                <a:solidFill>
                  <a:srgbClr val="FFFFFF"/>
                </a:solidFill>
                <a:latin typeface="Roboto"/>
                <a:ea typeface="Roboto"/>
                <a:cs typeface="Roboto"/>
                <a:sym typeface="Roboto"/>
              </a:endParaRPr>
            </a:p>
          </p:txBody>
        </p:sp>
        <p:sp>
          <p:nvSpPr>
            <p:cNvPr id="874" name="Google Shape;874;p43"/>
            <p:cNvSpPr txBox="1"/>
            <p:nvPr/>
          </p:nvSpPr>
          <p:spPr>
            <a:xfrm>
              <a:off x="5632174" y="1858775"/>
              <a:ext cx="3305700" cy="27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Which model will predict fight outcomes with the greatest accuracy?</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What input features and adjustments lead to optimal performance?</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Is our model overfit to our provided dataset?</a:t>
              </a:r>
              <a:endParaRPr>
                <a:solidFill>
                  <a:schemeClr val="lt1"/>
                </a:solidFill>
                <a:latin typeface="Roboto"/>
                <a:ea typeface="Roboto"/>
                <a:cs typeface="Roboto"/>
                <a:sym typeface="Roboto"/>
              </a:endParaRPr>
            </a:p>
          </p:txBody>
        </p:sp>
      </p:grpSp>
      <p:grpSp>
        <p:nvGrpSpPr>
          <p:cNvPr id="875" name="Google Shape;875;p43"/>
          <p:cNvGrpSpPr/>
          <p:nvPr/>
        </p:nvGrpSpPr>
        <p:grpSpPr>
          <a:xfrm>
            <a:off x="52602" y="830445"/>
            <a:ext cx="3197409" cy="3482711"/>
            <a:chOff x="61201" y="1189989"/>
            <a:chExt cx="3720080" cy="3482711"/>
          </a:xfrm>
        </p:grpSpPr>
        <p:sp>
          <p:nvSpPr>
            <p:cNvPr id="876" name="Google Shape;876;p43"/>
            <p:cNvSpPr/>
            <p:nvPr/>
          </p:nvSpPr>
          <p:spPr>
            <a:xfrm>
              <a:off x="23438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Basic Classification Model</a:t>
              </a:r>
              <a:endParaRPr>
                <a:solidFill>
                  <a:srgbClr val="FFFFFF"/>
                </a:solidFill>
                <a:latin typeface="Roboto"/>
                <a:ea typeface="Roboto"/>
                <a:cs typeface="Roboto"/>
                <a:sym typeface="Roboto"/>
              </a:endParaRPr>
            </a:p>
          </p:txBody>
        </p:sp>
        <p:sp>
          <p:nvSpPr>
            <p:cNvPr id="877" name="Google Shape;877;p43"/>
            <p:cNvSpPr txBox="1"/>
            <p:nvPr/>
          </p:nvSpPr>
          <p:spPr>
            <a:xfrm>
              <a:off x="61201" y="1859000"/>
              <a:ext cx="3424500" cy="28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Preliminary data preprocessing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Can we establish a correlation between the variables and wins with this data?</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What are the top 25 most important variables?</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p:txBody>
        </p:sp>
      </p:grpSp>
      <p:grpSp>
        <p:nvGrpSpPr>
          <p:cNvPr id="878" name="Google Shape;878;p43"/>
          <p:cNvGrpSpPr/>
          <p:nvPr/>
        </p:nvGrpSpPr>
        <p:grpSpPr>
          <a:xfrm>
            <a:off x="2919154" y="830225"/>
            <a:ext cx="3305700" cy="3413400"/>
            <a:chOff x="2944204" y="1189775"/>
            <a:chExt cx="3305700" cy="3413400"/>
          </a:xfrm>
        </p:grpSpPr>
        <p:sp>
          <p:nvSpPr>
            <p:cNvPr id="879" name="Google Shape;879;p43"/>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Preprocessing</a:t>
              </a:r>
              <a:endParaRPr>
                <a:solidFill>
                  <a:srgbClr val="FFFFFF"/>
                </a:solidFill>
                <a:latin typeface="Roboto"/>
                <a:ea typeface="Roboto"/>
                <a:cs typeface="Roboto"/>
                <a:sym typeface="Roboto"/>
              </a:endParaRPr>
            </a:p>
          </p:txBody>
        </p:sp>
        <p:sp>
          <p:nvSpPr>
            <p:cNvPr id="880" name="Google Shape;880;p43"/>
            <p:cNvSpPr txBox="1"/>
            <p:nvPr/>
          </p:nvSpPr>
          <p:spPr>
            <a:xfrm>
              <a:off x="3048500" y="1858775"/>
              <a:ext cx="2914200" cy="27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How can we improve performance of our model?</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Feature Engineer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Eliminate 'noisy' data</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Find null values and fill them</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Encode categorical variables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4"/>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Simple Model</a:t>
            </a:r>
            <a:endParaRPr/>
          </a:p>
        </p:txBody>
      </p:sp>
      <p:sp>
        <p:nvSpPr>
          <p:cNvPr id="886" name="Google Shape;886;p44"/>
          <p:cNvSpPr txBox="1"/>
          <p:nvPr/>
        </p:nvSpPr>
        <p:spPr>
          <a:xfrm>
            <a:off x="277475" y="618300"/>
            <a:ext cx="8304000" cy="169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Correlation between variables and wins?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15 variables with correlation of 25% or higher</a:t>
            </a:r>
            <a:endParaRPr sz="16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600">
              <a:solidFill>
                <a:srgbClr val="FFFFFF"/>
              </a:solidFill>
              <a:latin typeface="Maven Pro"/>
              <a:ea typeface="Maven Pro"/>
              <a:cs typeface="Maven Pro"/>
              <a:sym typeface="Maven Pro"/>
            </a:endParaRPr>
          </a:p>
          <a:p>
            <a:pPr indent="-330200" lvl="0" marL="4572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DummyClassifier</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51.75% accuracy</a:t>
            </a:r>
            <a:endParaRPr sz="1600">
              <a:solidFill>
                <a:srgbClr val="FFFFFF"/>
              </a:solidFill>
              <a:latin typeface="Maven Pro"/>
              <a:ea typeface="Maven Pro"/>
              <a:cs typeface="Maven Pro"/>
              <a:sym typeface="Maven Pro"/>
            </a:endParaRPr>
          </a:p>
          <a:p>
            <a:pPr indent="0" lvl="0" marL="914400" rtl="0" algn="l">
              <a:spcBef>
                <a:spcPts val="0"/>
              </a:spcBef>
              <a:spcAft>
                <a:spcPts val="0"/>
              </a:spcAft>
              <a:buNone/>
            </a:pPr>
            <a:r>
              <a:t/>
            </a:r>
            <a:endParaRPr sz="1600">
              <a:solidFill>
                <a:srgbClr val="FFFFFF"/>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5"/>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892" name="Google Shape;892;p45"/>
          <p:cNvSpPr txBox="1"/>
          <p:nvPr/>
        </p:nvSpPr>
        <p:spPr>
          <a:xfrm>
            <a:off x="277475" y="618300"/>
            <a:ext cx="830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Feature Engineering</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(Blue Corner stats) - (Red Corner stats)</a:t>
            </a:r>
            <a:endParaRPr sz="1600">
              <a:solidFill>
                <a:srgbClr val="FFFFFF"/>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600">
                <a:solidFill>
                  <a:schemeClr val="lt1"/>
                </a:solidFill>
                <a:latin typeface="Maven Pro"/>
                <a:ea typeface="Maven Pro"/>
                <a:cs typeface="Maven Pro"/>
                <a:sym typeface="Maven Pro"/>
              </a:rPr>
              <a:t>Noisy Data</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Date, location, weight class, ect.</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Columns with predominantly null values</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Null values</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True nulls?  Or zeros?</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Categorical values to be encoded</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p:txBody>
      </p:sp>
      <p:pic>
        <p:nvPicPr>
          <p:cNvPr id="893" name="Google Shape;893;p45"/>
          <p:cNvPicPr preferRelativeResize="0"/>
          <p:nvPr/>
        </p:nvPicPr>
        <p:blipFill>
          <a:blip r:embed="rId3">
            <a:alphaModFix/>
          </a:blip>
          <a:stretch>
            <a:fillRect/>
          </a:stretch>
        </p:blipFill>
        <p:spPr>
          <a:xfrm>
            <a:off x="844025" y="3115650"/>
            <a:ext cx="7170900" cy="1700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6"/>
          <p:cNvSpPr txBox="1"/>
          <p:nvPr>
            <p:ph type="ctrTitle"/>
          </p:nvPr>
        </p:nvSpPr>
        <p:spPr>
          <a:xfrm>
            <a:off x="436575" y="115225"/>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 Vs. Neural Network</a:t>
            </a:r>
            <a:endParaRPr/>
          </a:p>
        </p:txBody>
      </p:sp>
      <p:sp>
        <p:nvSpPr>
          <p:cNvPr id="899" name="Google Shape;899;p46"/>
          <p:cNvSpPr txBox="1"/>
          <p:nvPr/>
        </p:nvSpPr>
        <p:spPr>
          <a:xfrm>
            <a:off x="277475" y="618300"/>
            <a:ext cx="8304000" cy="341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Maven Pro"/>
              <a:buChar char="●"/>
            </a:pPr>
            <a:r>
              <a:rPr lang="en" sz="1600">
                <a:solidFill>
                  <a:srgbClr val="FFFFFF"/>
                </a:solidFill>
                <a:latin typeface="Maven Pro"/>
                <a:ea typeface="Maven Pro"/>
                <a:cs typeface="Maven Pro"/>
                <a:sym typeface="Maven Pro"/>
              </a:rPr>
              <a:t>Random Forest</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75/25 train/test split</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78% accuracy</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i</a:t>
            </a:r>
            <a:r>
              <a:rPr lang="en" sz="1600">
                <a:solidFill>
                  <a:srgbClr val="FFFFFF"/>
                </a:solidFill>
                <a:latin typeface="Maven Pro"/>
                <a:ea typeface="Maven Pro"/>
                <a:cs typeface="Maven Pro"/>
                <a:sym typeface="Maven Pro"/>
              </a:rPr>
              <a:t>nsert  confusion matrix</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Model.feature_importances_   ---&gt; Results</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330200" lvl="0" marL="4572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Neural Network</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Hidden layer 1 - 25 neurons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Hidden layer 2- 12 neurons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25 epochs</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ReLu activation</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Output layer- sigmoid activation </a:t>
            </a:r>
            <a:endParaRPr sz="1600">
              <a:solidFill>
                <a:srgbClr val="FFFFFF"/>
              </a:solidFill>
              <a:latin typeface="Maven Pro"/>
              <a:ea typeface="Maven Pro"/>
              <a:cs typeface="Maven Pro"/>
              <a:sym typeface="Maven Pro"/>
            </a:endParaRPr>
          </a:p>
          <a:p>
            <a:pPr indent="-330200" lvl="1" marL="914400" rtl="0" algn="l">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Accuracy: 77.93%</a:t>
            </a:r>
            <a:endParaRPr sz="1600">
              <a:solidFill>
                <a:srgbClr val="FFFFFF"/>
              </a:solidFill>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the chosen model overfit?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48"/>
          <p:cNvSpPr txBox="1"/>
          <p:nvPr>
            <p:ph type="ctrTitle"/>
          </p:nvPr>
        </p:nvSpPr>
        <p:spPr>
          <a:xfrm>
            <a:off x="410600" y="219150"/>
            <a:ext cx="856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Analysis </a:t>
            </a:r>
            <a:endParaRPr/>
          </a:p>
        </p:txBody>
      </p:sp>
      <p:sp>
        <p:nvSpPr>
          <p:cNvPr id="910" name="Google Shape;910;p48"/>
          <p:cNvSpPr txBox="1"/>
          <p:nvPr/>
        </p:nvSpPr>
        <p:spPr>
          <a:xfrm>
            <a:off x="242850" y="1032600"/>
            <a:ext cx="8304000" cy="307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How data was split into training</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a:solidFill>
                  <a:schemeClr val="lt1"/>
                </a:solidFill>
                <a:latin typeface="Maven Pro"/>
                <a:ea typeface="Maven Pro"/>
                <a:cs typeface="Maven Pro"/>
                <a:sym typeface="Maven Pro"/>
              </a:rPr>
              <a:t>Improved overall accuracy over the baseline via feature engineering</a:t>
            </a:r>
            <a:endParaRPr>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a:solidFill>
                  <a:schemeClr val="lt1"/>
                </a:solidFill>
                <a:latin typeface="Maven Pro"/>
                <a:ea typeface="Maven Pro"/>
                <a:cs typeface="Maven Pro"/>
                <a:sym typeface="Maven Pro"/>
              </a:rPr>
              <a:t>Ran correlation function</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Consolidated duplicate data by creating ‘difference’ variable</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Dropped similar characteristics (i.e. date, location &amp; weight class etc) </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Dropped all ranking columns except one pertinent to eliminate null values</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NaN columns filled with true zero value</a:t>
            </a:r>
            <a:endParaRPr>
              <a:solidFill>
                <a:schemeClr val="lt1"/>
              </a:solidFill>
              <a:latin typeface="Maven Pro"/>
              <a:ea typeface="Maven Pro"/>
              <a:cs typeface="Maven Pro"/>
              <a:sym typeface="Maven Pro"/>
            </a:endParaRPr>
          </a:p>
          <a:p>
            <a:pPr indent="0" lvl="0" marL="914400" rtl="0" algn="l">
              <a:spcBef>
                <a:spcPts val="0"/>
              </a:spcBef>
              <a:spcAft>
                <a:spcPts val="0"/>
              </a:spcAft>
              <a:buNone/>
            </a:pPr>
            <a:r>
              <a:t/>
            </a:r>
            <a:endParaRPr sz="12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Testing sets and model choice—limitations and benefits</a:t>
            </a:r>
            <a:endParaRPr sz="1600">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Compared NN vs RF</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Both resulted in over 75% accuracy (NN-76% vs RF 78%).</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Best results attained with standard 25% test split.</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Both models did not overfit which is ideal.</a:t>
            </a:r>
            <a:endParaRPr>
              <a:solidFill>
                <a:schemeClr val="lt1"/>
              </a:solidFill>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9"/>
          <p:cNvSpPr txBox="1"/>
          <p:nvPr>
            <p:ph type="ctrTitle"/>
          </p:nvPr>
        </p:nvSpPr>
        <p:spPr>
          <a:xfrm>
            <a:off x="255900" y="273400"/>
            <a:ext cx="8562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Dashboard Preview</a:t>
            </a:r>
            <a:endParaRPr/>
          </a:p>
        </p:txBody>
      </p:sp>
      <p:sp>
        <p:nvSpPr>
          <p:cNvPr id="916" name="Google Shape;916;p49"/>
          <p:cNvSpPr txBox="1"/>
          <p:nvPr/>
        </p:nvSpPr>
        <p:spPr>
          <a:xfrm>
            <a:off x="4286975" y="3874950"/>
            <a:ext cx="74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Maven Pro"/>
                <a:ea typeface="Maven Pro"/>
                <a:cs typeface="Maven Pro"/>
                <a:sym typeface="Maven Pro"/>
                <a:hlinkClick r:id="rId3"/>
              </a:rPr>
              <a:t>URL Link</a:t>
            </a:r>
            <a:endParaRPr sz="1100">
              <a:solidFill>
                <a:srgbClr val="FFFFFF"/>
              </a:solidFill>
              <a:latin typeface="Maven Pro"/>
              <a:ea typeface="Maven Pro"/>
              <a:cs typeface="Maven Pro"/>
              <a:sym typeface="Maven Pro"/>
            </a:endParaRPr>
          </a:p>
        </p:txBody>
      </p:sp>
      <p:pic>
        <p:nvPicPr>
          <p:cNvPr id="917" name="Google Shape;917;p49"/>
          <p:cNvPicPr preferRelativeResize="0"/>
          <p:nvPr/>
        </p:nvPicPr>
        <p:blipFill>
          <a:blip r:embed="rId4">
            <a:alphaModFix/>
          </a:blip>
          <a:stretch>
            <a:fillRect/>
          </a:stretch>
        </p:blipFill>
        <p:spPr>
          <a:xfrm>
            <a:off x="148875" y="1049150"/>
            <a:ext cx="4422035" cy="2679800"/>
          </a:xfrm>
          <a:prstGeom prst="rect">
            <a:avLst/>
          </a:prstGeom>
          <a:noFill/>
          <a:ln>
            <a:noFill/>
          </a:ln>
        </p:spPr>
      </p:pic>
      <p:pic>
        <p:nvPicPr>
          <p:cNvPr id="918" name="Google Shape;918;p49"/>
          <p:cNvPicPr preferRelativeResize="0"/>
          <p:nvPr/>
        </p:nvPicPr>
        <p:blipFill>
          <a:blip r:embed="rId5">
            <a:alphaModFix/>
          </a:blip>
          <a:stretch>
            <a:fillRect/>
          </a:stretch>
        </p:blipFill>
        <p:spPr>
          <a:xfrm>
            <a:off x="4714675" y="1065225"/>
            <a:ext cx="4367907" cy="2647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0"/>
          <p:cNvSpPr txBox="1"/>
          <p:nvPr>
            <p:ph idx="1" type="body"/>
          </p:nvPr>
        </p:nvSpPr>
        <p:spPr>
          <a:xfrm>
            <a:off x="390225" y="1665100"/>
            <a:ext cx="3534300" cy="209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t>Fighting on the red corner offers a 17% higher chance of winning alone.</a:t>
            </a:r>
            <a:endParaRPr sz="1400"/>
          </a:p>
        </p:txBody>
      </p:sp>
      <p:sp>
        <p:nvSpPr>
          <p:cNvPr id="924" name="Google Shape;924;p50"/>
          <p:cNvSpPr txBox="1"/>
          <p:nvPr>
            <p:ph type="ctrTitle"/>
          </p:nvPr>
        </p:nvSpPr>
        <p:spPr>
          <a:xfrm>
            <a:off x="814125" y="1003525"/>
            <a:ext cx="2686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Results</a:t>
            </a:r>
            <a:endParaRPr sz="3500"/>
          </a:p>
        </p:txBody>
      </p:sp>
      <p:pic>
        <p:nvPicPr>
          <p:cNvPr id="925" name="Google Shape;925;p50"/>
          <p:cNvPicPr preferRelativeResize="0"/>
          <p:nvPr/>
        </p:nvPicPr>
        <p:blipFill>
          <a:blip r:embed="rId3">
            <a:alphaModFix/>
          </a:blip>
          <a:stretch>
            <a:fillRect/>
          </a:stretch>
        </p:blipFill>
        <p:spPr>
          <a:xfrm>
            <a:off x="4192800" y="152400"/>
            <a:ext cx="4485540"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1"/>
          <p:cNvSpPr txBox="1"/>
          <p:nvPr>
            <p:ph idx="1" type="body"/>
          </p:nvPr>
        </p:nvSpPr>
        <p:spPr>
          <a:xfrm>
            <a:off x="187775" y="1063525"/>
            <a:ext cx="4815300" cy="3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What are the top 5 fighter metrics that contribute to winning a UFC match?</a:t>
            </a:r>
            <a:endParaRPr/>
          </a:p>
          <a:p>
            <a:pPr indent="-292100" lvl="0" marL="457200" rtl="0" algn="l">
              <a:lnSpc>
                <a:spcPct val="150000"/>
              </a:lnSpc>
              <a:spcBef>
                <a:spcPts val="1600"/>
              </a:spcBef>
              <a:spcAft>
                <a:spcPts val="0"/>
              </a:spcAft>
              <a:buSzPts val="1000"/>
              <a:buAutoNum type="arabicPeriod"/>
            </a:pPr>
            <a:r>
              <a:rPr lang="en"/>
              <a:t>Average number of knockdowns per fight</a:t>
            </a:r>
            <a:endParaRPr/>
          </a:p>
          <a:p>
            <a:pPr indent="-292100" lvl="0" marL="457200" rtl="0" algn="l">
              <a:lnSpc>
                <a:spcPct val="150000"/>
              </a:lnSpc>
              <a:spcBef>
                <a:spcPts val="0"/>
              </a:spcBef>
              <a:spcAft>
                <a:spcPts val="0"/>
              </a:spcAft>
              <a:buSzPts val="1000"/>
              <a:buAutoNum type="arabicPeriod"/>
            </a:pPr>
            <a:r>
              <a:rPr lang="en"/>
              <a:t>Significant strikes per fight:  Strikes at a distance and power strikes in the clinch and on the ground.</a:t>
            </a:r>
            <a:endParaRPr/>
          </a:p>
          <a:p>
            <a:pPr indent="-292100" lvl="0" marL="457200" rtl="0" algn="l">
              <a:lnSpc>
                <a:spcPct val="150000"/>
              </a:lnSpc>
              <a:spcBef>
                <a:spcPts val="0"/>
              </a:spcBef>
              <a:spcAft>
                <a:spcPts val="0"/>
              </a:spcAft>
              <a:buSzPts val="1000"/>
              <a:buAutoNum type="arabicPeriod"/>
            </a:pPr>
            <a:r>
              <a:rPr lang="en"/>
              <a:t>Betting Odds:  Human probability statistic made by a leading betting company or odds compiler</a:t>
            </a:r>
            <a:endParaRPr/>
          </a:p>
          <a:p>
            <a:pPr indent="-292100" lvl="0" marL="457200" rtl="0" algn="l">
              <a:lnSpc>
                <a:spcPct val="150000"/>
              </a:lnSpc>
              <a:spcBef>
                <a:spcPts val="0"/>
              </a:spcBef>
              <a:spcAft>
                <a:spcPts val="0"/>
              </a:spcAft>
              <a:buSzPts val="1000"/>
              <a:buAutoNum type="arabicPeriod"/>
            </a:pPr>
            <a:r>
              <a:rPr lang="en"/>
              <a:t>Payout:  The fighter that has the established higher financial incentive or payout for winning </a:t>
            </a:r>
            <a:endParaRPr/>
          </a:p>
          <a:p>
            <a:pPr indent="-292100" lvl="0" marL="457200" rtl="0" algn="l">
              <a:lnSpc>
                <a:spcPct val="150000"/>
              </a:lnSpc>
              <a:spcBef>
                <a:spcPts val="0"/>
              </a:spcBef>
              <a:spcAft>
                <a:spcPts val="0"/>
              </a:spcAft>
              <a:buSzPts val="1000"/>
              <a:buAutoNum type="arabicPeriod"/>
            </a:pPr>
            <a:r>
              <a:rPr lang="en"/>
              <a:t>Average number of guard passes in a fight:  On the ground which the fighter that has a statistically better chance at entering a more dominant position (normally accomplished using wrestling or brazilian jiu jitsu techniques)</a:t>
            </a:r>
            <a:endParaRPr/>
          </a:p>
          <a:p>
            <a:pPr indent="0" lvl="0" marL="0" rtl="0" algn="l">
              <a:spcBef>
                <a:spcPts val="1600"/>
              </a:spcBef>
              <a:spcAft>
                <a:spcPts val="1600"/>
              </a:spcAft>
              <a:buNone/>
            </a:pPr>
            <a:r>
              <a:t/>
            </a:r>
            <a:endParaRPr/>
          </a:p>
        </p:txBody>
      </p:sp>
      <p:sp>
        <p:nvSpPr>
          <p:cNvPr id="931" name="Google Shape;931;p5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I</a:t>
            </a:r>
            <a:endParaRPr/>
          </a:p>
        </p:txBody>
      </p:sp>
      <p:pic>
        <p:nvPicPr>
          <p:cNvPr id="932" name="Google Shape;932;p51"/>
          <p:cNvPicPr preferRelativeResize="0"/>
          <p:nvPr/>
        </p:nvPicPr>
        <p:blipFill>
          <a:blip r:embed="rId3">
            <a:alphaModFix/>
          </a:blip>
          <a:stretch>
            <a:fillRect/>
          </a:stretch>
        </p:blipFill>
        <p:spPr>
          <a:xfrm>
            <a:off x="5003075" y="1335725"/>
            <a:ext cx="4076926" cy="21404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5"/>
          <p:cNvSpPr txBox="1"/>
          <p:nvPr/>
        </p:nvSpPr>
        <p:spPr>
          <a:xfrm>
            <a:off x="953425" y="1103975"/>
            <a:ext cx="3838800" cy="92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468" name="Google Shape;468;p25"/>
          <p:cNvPicPr preferRelativeResize="0"/>
          <p:nvPr/>
        </p:nvPicPr>
        <p:blipFill>
          <a:blip r:embed="rId3">
            <a:alphaModFix/>
          </a:blip>
          <a:stretch>
            <a:fillRect/>
          </a:stretch>
        </p:blipFill>
        <p:spPr>
          <a:xfrm>
            <a:off x="1404850" y="2527475"/>
            <a:ext cx="3387375" cy="2258244"/>
          </a:xfrm>
          <a:prstGeom prst="rect">
            <a:avLst/>
          </a:prstGeom>
          <a:noFill/>
          <a:ln>
            <a:noFill/>
          </a:ln>
        </p:spPr>
      </p:pic>
      <p:pic>
        <p:nvPicPr>
          <p:cNvPr id="469" name="Google Shape;469;p25"/>
          <p:cNvPicPr preferRelativeResize="0"/>
          <p:nvPr/>
        </p:nvPicPr>
        <p:blipFill>
          <a:blip r:embed="rId4">
            <a:alphaModFix/>
          </a:blip>
          <a:stretch>
            <a:fillRect/>
          </a:stretch>
        </p:blipFill>
        <p:spPr>
          <a:xfrm>
            <a:off x="185900" y="440450"/>
            <a:ext cx="3387377" cy="2255250"/>
          </a:xfrm>
          <a:prstGeom prst="rect">
            <a:avLst/>
          </a:prstGeom>
          <a:noFill/>
          <a:ln>
            <a:noFill/>
          </a:ln>
        </p:spPr>
      </p:pic>
      <p:pic>
        <p:nvPicPr>
          <p:cNvPr id="470" name="Google Shape;470;p25"/>
          <p:cNvPicPr preferRelativeResize="0"/>
          <p:nvPr/>
        </p:nvPicPr>
        <p:blipFill>
          <a:blip r:embed="rId5">
            <a:alphaModFix/>
          </a:blip>
          <a:stretch>
            <a:fillRect/>
          </a:stretch>
        </p:blipFill>
        <p:spPr>
          <a:xfrm>
            <a:off x="5291675" y="2345575"/>
            <a:ext cx="3531802" cy="2353949"/>
          </a:xfrm>
          <a:prstGeom prst="rect">
            <a:avLst/>
          </a:prstGeom>
          <a:noFill/>
          <a:ln>
            <a:noFill/>
          </a:ln>
        </p:spPr>
      </p:pic>
      <p:pic>
        <p:nvPicPr>
          <p:cNvPr id="471" name="Google Shape;471;p25"/>
          <p:cNvPicPr preferRelativeResize="0"/>
          <p:nvPr/>
        </p:nvPicPr>
        <p:blipFill>
          <a:blip r:embed="rId6">
            <a:alphaModFix/>
          </a:blip>
          <a:stretch>
            <a:fillRect/>
          </a:stretch>
        </p:blipFill>
        <p:spPr>
          <a:xfrm>
            <a:off x="4423625" y="252925"/>
            <a:ext cx="2424001" cy="2916777"/>
          </a:xfrm>
          <a:prstGeom prst="rect">
            <a:avLst/>
          </a:prstGeom>
          <a:noFill/>
          <a:ln>
            <a:noFill/>
          </a:ln>
        </p:spPr>
      </p:pic>
      <p:pic>
        <p:nvPicPr>
          <p:cNvPr id="472" name="Google Shape;472;p25"/>
          <p:cNvPicPr preferRelativeResize="0"/>
          <p:nvPr/>
        </p:nvPicPr>
        <p:blipFill>
          <a:blip r:embed="rId7">
            <a:alphaModFix/>
          </a:blip>
          <a:stretch>
            <a:fillRect/>
          </a:stretch>
        </p:blipFill>
        <p:spPr>
          <a:xfrm>
            <a:off x="6593475" y="1902150"/>
            <a:ext cx="928200" cy="793554"/>
          </a:xfrm>
          <a:prstGeom prst="rect">
            <a:avLst/>
          </a:prstGeom>
          <a:noFill/>
          <a:ln>
            <a:noFill/>
          </a:ln>
        </p:spPr>
      </p:pic>
      <p:pic>
        <p:nvPicPr>
          <p:cNvPr id="473" name="Google Shape;473;p25"/>
          <p:cNvPicPr preferRelativeResize="0"/>
          <p:nvPr/>
        </p:nvPicPr>
        <p:blipFill>
          <a:blip r:embed="rId7">
            <a:alphaModFix/>
          </a:blip>
          <a:stretch>
            <a:fillRect/>
          </a:stretch>
        </p:blipFill>
        <p:spPr>
          <a:xfrm>
            <a:off x="953425" y="2345575"/>
            <a:ext cx="928200" cy="7935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2"/>
          <p:cNvSpPr txBox="1"/>
          <p:nvPr>
            <p:ph idx="1" type="body"/>
          </p:nvPr>
        </p:nvSpPr>
        <p:spPr>
          <a:xfrm>
            <a:off x="187775" y="1063525"/>
            <a:ext cx="7956900" cy="3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Which of the fighter metrics carry more weight than the others?</a:t>
            </a:r>
            <a:endParaRPr/>
          </a:p>
          <a:p>
            <a:pPr indent="0" lvl="0" marL="457200" rtl="0" algn="l">
              <a:spcBef>
                <a:spcPts val="1600"/>
              </a:spcBef>
              <a:spcAft>
                <a:spcPts val="0"/>
              </a:spcAft>
              <a:buNone/>
            </a:pPr>
            <a:r>
              <a:rPr lang="en"/>
              <a:t>Average number of knockdowns per fight:  This fighter is known for </a:t>
            </a:r>
            <a:r>
              <a:rPr lang="en"/>
              <a:t>statistically</a:t>
            </a:r>
            <a:r>
              <a:rPr lang="en"/>
              <a:t> knocking down his </a:t>
            </a:r>
            <a:r>
              <a:rPr lang="en"/>
              <a:t>opponent</a:t>
            </a:r>
            <a:r>
              <a:rPr lang="en"/>
              <a:t> the most using significant strikes.</a:t>
            </a:r>
            <a:endParaRPr/>
          </a:p>
          <a:p>
            <a:pPr indent="0" lvl="0" marL="0" rtl="0" algn="l">
              <a:spcBef>
                <a:spcPts val="1600"/>
              </a:spcBef>
              <a:spcAft>
                <a:spcPts val="0"/>
              </a:spcAft>
              <a:buNone/>
            </a:pPr>
            <a:r>
              <a:rPr lang="en"/>
              <a:t>3. How much do biometric physical factors, i.e. age, height, weight, affect the outcome of the match?</a:t>
            </a:r>
            <a:endParaRPr/>
          </a:p>
          <a:p>
            <a:pPr indent="0" lvl="0" marL="457200" rtl="0" algn="l">
              <a:spcBef>
                <a:spcPts val="1600"/>
              </a:spcBef>
              <a:spcAft>
                <a:spcPts val="0"/>
              </a:spcAft>
              <a:buNone/>
            </a:pPr>
            <a:r>
              <a:rPr lang="en"/>
              <a:t>Since </a:t>
            </a:r>
            <a:r>
              <a:rPr lang="en"/>
              <a:t>significant</a:t>
            </a:r>
            <a:r>
              <a:rPr lang="en"/>
              <a:t> strikes are the 2nd most important </a:t>
            </a:r>
            <a:r>
              <a:rPr lang="en"/>
              <a:t>contributing factor</a:t>
            </a:r>
            <a:r>
              <a:rPr lang="en"/>
              <a:t> a fighter's reach benefits his ability to deal these significant strikes from a distance</a:t>
            </a:r>
            <a:endParaRPr/>
          </a:p>
          <a:p>
            <a:pPr indent="0" lvl="0" marL="0" rtl="0" algn="l">
              <a:spcBef>
                <a:spcPts val="1600"/>
              </a:spcBef>
              <a:spcAft>
                <a:spcPts val="0"/>
              </a:spcAft>
              <a:buNone/>
            </a:pPr>
            <a:r>
              <a:rPr lang="en"/>
              <a:t>4. Does having a higher rank predict the outcome?</a:t>
            </a:r>
            <a:endParaRPr/>
          </a:p>
          <a:p>
            <a:pPr indent="0" lvl="0" marL="457200" rtl="0" algn="l">
              <a:spcBef>
                <a:spcPts val="1600"/>
              </a:spcBef>
              <a:spcAft>
                <a:spcPts val="0"/>
              </a:spcAft>
              <a:buNone/>
            </a:pPr>
            <a:r>
              <a:rPr lang="en"/>
              <a:t>Having a higher rank does increase the betting odd which is the 3rd significant factor to predict the outcome.</a:t>
            </a:r>
            <a:endParaRPr/>
          </a:p>
          <a:p>
            <a:pPr indent="0" lvl="0" marL="0" rtl="0" algn="l">
              <a:spcBef>
                <a:spcPts val="1600"/>
              </a:spcBef>
              <a:spcAft>
                <a:spcPts val="0"/>
              </a:spcAft>
              <a:buNone/>
            </a:pPr>
            <a:r>
              <a:rPr lang="en"/>
              <a:t>5. Do the number of win streaks necessarily predict a higher chance of winning?</a:t>
            </a:r>
            <a:endParaRPr/>
          </a:p>
          <a:p>
            <a:pPr indent="0" lvl="0" marL="457200" rtl="0" algn="l">
              <a:spcBef>
                <a:spcPts val="1600"/>
              </a:spcBef>
              <a:spcAft>
                <a:spcPts val="0"/>
              </a:spcAft>
              <a:buNone/>
            </a:pPr>
            <a:r>
              <a:rPr lang="en"/>
              <a:t>Win streaks are a top 15 contributing factor but fall short of top 5.</a:t>
            </a:r>
            <a:endParaRPr/>
          </a:p>
          <a:p>
            <a:pPr indent="0" lvl="0" marL="0" rtl="0" algn="l">
              <a:spcBef>
                <a:spcPts val="1600"/>
              </a:spcBef>
              <a:spcAft>
                <a:spcPts val="1600"/>
              </a:spcAft>
              <a:buNone/>
            </a:pPr>
            <a:r>
              <a:t/>
            </a:r>
            <a:endParaRPr/>
          </a:p>
        </p:txBody>
      </p:sp>
      <p:sp>
        <p:nvSpPr>
          <p:cNvPr id="938" name="Google Shape;938;p5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II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3"/>
          <p:cNvSpPr txBox="1"/>
          <p:nvPr>
            <p:ph type="title"/>
          </p:nvPr>
        </p:nvSpPr>
        <p:spPr>
          <a:xfrm>
            <a:off x="1671600" y="1288300"/>
            <a:ext cx="58008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WHO WILL WIN?</a:t>
            </a:r>
            <a:endParaRPr sz="5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4"/>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a:t> </a:t>
            </a:r>
            <a:r>
              <a:rPr lang="en" u="sng">
                <a:solidFill>
                  <a:schemeClr val="hlink"/>
                </a:solidFill>
                <a:hlinkClick r:id="rId3"/>
              </a:rPr>
              <a:t>Poll: Best Base?</a:t>
            </a:r>
            <a:endParaRPr/>
          </a:p>
          <a:p>
            <a:pPr indent="-292100" lvl="0" marL="457200" rtl="0" algn="l">
              <a:spcBef>
                <a:spcPts val="0"/>
              </a:spcBef>
              <a:spcAft>
                <a:spcPts val="0"/>
              </a:spcAft>
              <a:buSzPts val="1000"/>
              <a:buAutoNum type="arabicPeriod"/>
            </a:pPr>
            <a:r>
              <a:rPr lang="en" u="sng">
                <a:solidFill>
                  <a:schemeClr val="hlink"/>
                </a:solidFill>
                <a:hlinkClick r:id="rId4"/>
              </a:rPr>
              <a:t>Folkstyle Wrestling Produces UFC Champions</a:t>
            </a:r>
            <a:r>
              <a:rPr lang="en"/>
              <a:t>.</a:t>
            </a:r>
            <a:endParaRPr/>
          </a:p>
          <a:p>
            <a:pPr indent="-292100" lvl="0" marL="457200" rtl="0" algn="l">
              <a:spcBef>
                <a:spcPts val="0"/>
              </a:spcBef>
              <a:spcAft>
                <a:spcPts val="0"/>
              </a:spcAft>
              <a:buSzPts val="1000"/>
              <a:buAutoNum type="arabicPeriod"/>
            </a:pPr>
            <a:r>
              <a:rPr lang="en" u="sng">
                <a:solidFill>
                  <a:schemeClr val="hlink"/>
                </a:solidFill>
                <a:hlinkClick r:id="rId5"/>
              </a:rPr>
              <a:t>ESPN MMA Base Viz</a:t>
            </a:r>
            <a:endParaRPr/>
          </a:p>
          <a:p>
            <a:pPr indent="0" lvl="0" marL="0" rtl="0" algn="l">
              <a:spcBef>
                <a:spcPts val="1600"/>
              </a:spcBef>
              <a:spcAft>
                <a:spcPts val="1600"/>
              </a:spcAft>
              <a:buNone/>
            </a:pPr>
            <a:r>
              <a:t/>
            </a:r>
            <a:endParaRPr/>
          </a:p>
        </p:txBody>
      </p:sp>
      <p:sp>
        <p:nvSpPr>
          <p:cNvPr id="949" name="Google Shape;949;p5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26"/>
          <p:cNvPicPr preferRelativeResize="0"/>
          <p:nvPr/>
        </p:nvPicPr>
        <p:blipFill>
          <a:blip r:embed="rId3">
            <a:alphaModFix amt="65000"/>
          </a:blip>
          <a:stretch>
            <a:fillRect/>
          </a:stretch>
        </p:blipFill>
        <p:spPr>
          <a:xfrm>
            <a:off x="0" y="0"/>
            <a:ext cx="4670649" cy="5234276"/>
          </a:xfrm>
          <a:prstGeom prst="rect">
            <a:avLst/>
          </a:prstGeom>
          <a:noFill/>
          <a:ln>
            <a:noFill/>
          </a:ln>
        </p:spPr>
      </p:pic>
      <p:pic>
        <p:nvPicPr>
          <p:cNvPr id="479" name="Google Shape;479;p26"/>
          <p:cNvPicPr preferRelativeResize="0"/>
          <p:nvPr/>
        </p:nvPicPr>
        <p:blipFill>
          <a:blip r:embed="rId3">
            <a:alphaModFix amt="65000"/>
          </a:blip>
          <a:stretch>
            <a:fillRect/>
          </a:stretch>
        </p:blipFill>
        <p:spPr>
          <a:xfrm flipH="1">
            <a:off x="4473351" y="0"/>
            <a:ext cx="4670649" cy="5234276"/>
          </a:xfrm>
          <a:prstGeom prst="rect">
            <a:avLst/>
          </a:prstGeom>
          <a:noFill/>
          <a:ln>
            <a:noFill/>
          </a:ln>
        </p:spPr>
      </p:pic>
      <p:pic>
        <p:nvPicPr>
          <p:cNvPr id="480" name="Google Shape;480;p26"/>
          <p:cNvPicPr preferRelativeResize="0"/>
          <p:nvPr/>
        </p:nvPicPr>
        <p:blipFill>
          <a:blip r:embed="rId4">
            <a:alphaModFix/>
          </a:blip>
          <a:stretch>
            <a:fillRect/>
          </a:stretch>
        </p:blipFill>
        <p:spPr>
          <a:xfrm>
            <a:off x="1237924" y="349012"/>
            <a:ext cx="6668150" cy="4445475"/>
          </a:xfrm>
          <a:prstGeom prst="rect">
            <a:avLst/>
          </a:prstGeom>
          <a:noFill/>
          <a:ln>
            <a:noFill/>
          </a:ln>
          <a:effectLst>
            <a:outerShdw blurRad="342900" rotWithShape="0" algn="bl" dir="5400000" dist="19050">
              <a:srgbClr val="000000">
                <a:alpha val="50000"/>
              </a:srgbClr>
            </a:outerShdw>
          </a:effectLst>
        </p:spPr>
      </p:pic>
      <p:sp>
        <p:nvSpPr>
          <p:cNvPr id="481" name="Google Shape;481;p26"/>
          <p:cNvSpPr txBox="1"/>
          <p:nvPr/>
        </p:nvSpPr>
        <p:spPr>
          <a:xfrm>
            <a:off x="3167700" y="2256150"/>
            <a:ext cx="2808600" cy="6312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Maven Pro"/>
                <a:ea typeface="Maven Pro"/>
                <a:cs typeface="Maven Pro"/>
                <a:sym typeface="Maven Pro"/>
              </a:rPr>
              <a:t>$155 billion</a:t>
            </a:r>
            <a:endParaRPr b="1" sz="29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27"/>
          <p:cNvPicPr preferRelativeResize="0"/>
          <p:nvPr/>
        </p:nvPicPr>
        <p:blipFill>
          <a:blip r:embed="rId3">
            <a:alphaModFix/>
          </a:blip>
          <a:stretch>
            <a:fillRect/>
          </a:stretch>
        </p:blipFill>
        <p:spPr>
          <a:xfrm>
            <a:off x="-51375" y="0"/>
            <a:ext cx="9246742" cy="5143500"/>
          </a:xfrm>
          <a:prstGeom prst="rect">
            <a:avLst/>
          </a:prstGeom>
          <a:noFill/>
          <a:ln>
            <a:noFill/>
          </a:ln>
        </p:spPr>
      </p:pic>
      <p:pic>
        <p:nvPicPr>
          <p:cNvPr id="487" name="Google Shape;487;p27"/>
          <p:cNvPicPr preferRelativeResize="0"/>
          <p:nvPr/>
        </p:nvPicPr>
        <p:blipFill>
          <a:blip r:embed="rId4">
            <a:alphaModFix/>
          </a:blip>
          <a:stretch>
            <a:fillRect/>
          </a:stretch>
        </p:blipFill>
        <p:spPr>
          <a:xfrm>
            <a:off x="3773004" y="1772771"/>
            <a:ext cx="1597975" cy="159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ppt_w</p:attrName>
                                        </p:attrNameLst>
                                      </p:cBhvr>
                                      <p:tavLst>
                                        <p:tav fmla="" tm="0">
                                          <p:val>
                                            <p:strVal val="0"/>
                                          </p:val>
                                        </p:tav>
                                        <p:tav fmla="" tm="100000">
                                          <p:val>
                                            <p:strVal val="#ppt_w"/>
                                          </p:val>
                                        </p:tav>
                                      </p:tavLst>
                                    </p:anim>
                                    <p:anim calcmode="lin" valueType="num">
                                      <p:cBhvr additive="base">
                                        <p:cTn dur="1000"/>
                                        <p:tgtEl>
                                          <p:spTgt spid="4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8"/>
          <p:cNvSpPr txBox="1"/>
          <p:nvPr>
            <p:ph idx="1" type="subTitle"/>
          </p:nvPr>
        </p:nvSpPr>
        <p:spPr>
          <a:xfrm>
            <a:off x="2911900" y="30120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quest to predict the </a:t>
            </a:r>
            <a:r>
              <a:rPr lang="en"/>
              <a:t>unknown</a:t>
            </a:r>
            <a:endParaRPr/>
          </a:p>
        </p:txBody>
      </p:sp>
      <p:sp>
        <p:nvSpPr>
          <p:cNvPr id="493" name="Google Shape;493;p28"/>
          <p:cNvSpPr txBox="1"/>
          <p:nvPr>
            <p:ph type="ctrTitle"/>
          </p:nvPr>
        </p:nvSpPr>
        <p:spPr>
          <a:xfrm>
            <a:off x="943950" y="1784838"/>
            <a:ext cx="7256100" cy="12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UFC Match Outcome Predictor </a:t>
            </a:r>
            <a:endParaRPr sz="4800"/>
          </a:p>
        </p:txBody>
      </p:sp>
      <p:sp>
        <p:nvSpPr>
          <p:cNvPr id="494" name="Google Shape;494;p28"/>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28"/>
          <p:cNvGrpSpPr/>
          <p:nvPr/>
        </p:nvGrpSpPr>
        <p:grpSpPr>
          <a:xfrm>
            <a:off x="6232314" y="3696331"/>
            <a:ext cx="121434" cy="1073147"/>
            <a:chOff x="6232314" y="3696331"/>
            <a:chExt cx="121434" cy="1073147"/>
          </a:xfrm>
        </p:grpSpPr>
        <p:sp>
          <p:nvSpPr>
            <p:cNvPr id="501" name="Google Shape;501;p2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8"/>
          <p:cNvGrpSpPr/>
          <p:nvPr/>
        </p:nvGrpSpPr>
        <p:grpSpPr>
          <a:xfrm>
            <a:off x="6780548" y="337714"/>
            <a:ext cx="133252" cy="1952377"/>
            <a:chOff x="6780548" y="337714"/>
            <a:chExt cx="133252" cy="1952377"/>
          </a:xfrm>
        </p:grpSpPr>
        <p:sp>
          <p:nvSpPr>
            <p:cNvPr id="504" name="Google Shape;504;p2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8"/>
          <p:cNvGrpSpPr/>
          <p:nvPr/>
        </p:nvGrpSpPr>
        <p:grpSpPr>
          <a:xfrm>
            <a:off x="1608717" y="1280046"/>
            <a:ext cx="199237" cy="2828935"/>
            <a:chOff x="1608717" y="1280046"/>
            <a:chExt cx="199237" cy="2828935"/>
          </a:xfrm>
        </p:grpSpPr>
        <p:sp>
          <p:nvSpPr>
            <p:cNvPr id="507" name="Google Shape;507;p2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28"/>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8"/>
          <p:cNvGrpSpPr/>
          <p:nvPr/>
        </p:nvGrpSpPr>
        <p:grpSpPr>
          <a:xfrm>
            <a:off x="8008096" y="2108910"/>
            <a:ext cx="199001" cy="2139769"/>
            <a:chOff x="8008096" y="2108910"/>
            <a:chExt cx="199001" cy="2139769"/>
          </a:xfrm>
        </p:grpSpPr>
        <p:sp>
          <p:nvSpPr>
            <p:cNvPr id="513" name="Google Shape;513;p2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8"/>
          <p:cNvGrpSpPr/>
          <p:nvPr/>
        </p:nvGrpSpPr>
        <p:grpSpPr>
          <a:xfrm>
            <a:off x="4472500" y="3928605"/>
            <a:ext cx="199001" cy="867198"/>
            <a:chOff x="4475150" y="4052605"/>
            <a:chExt cx="199001" cy="867198"/>
          </a:xfrm>
        </p:grpSpPr>
        <p:sp>
          <p:nvSpPr>
            <p:cNvPr id="516" name="Google Shape;516;p28"/>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9" name="Google Shape;519;p28"/>
          <p:cNvPicPr preferRelativeResize="0"/>
          <p:nvPr/>
        </p:nvPicPr>
        <p:blipFill>
          <a:blip r:embed="rId3">
            <a:alphaModFix/>
          </a:blip>
          <a:stretch>
            <a:fillRect/>
          </a:stretch>
        </p:blipFill>
        <p:spPr>
          <a:xfrm>
            <a:off x="3481867" y="450637"/>
            <a:ext cx="2180258" cy="160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9"/>
          <p:cNvSpPr txBox="1"/>
          <p:nvPr>
            <p:ph idx="1" type="body"/>
          </p:nvPr>
        </p:nvSpPr>
        <p:spPr>
          <a:xfrm>
            <a:off x="638550" y="989475"/>
            <a:ext cx="7866900" cy="37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The What, When &amp; Where of Winning</a:t>
            </a:r>
            <a:endParaRPr sz="1600"/>
          </a:p>
          <a:p>
            <a:pPr indent="0" lvl="0" marL="0" rtl="0" algn="l">
              <a:lnSpc>
                <a:spcPct val="100000"/>
              </a:lnSpc>
              <a:spcBef>
                <a:spcPts val="160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Just like fighters strive to win, we strive to harness the power of data science to help us win by answering complex questions.</a:t>
            </a:r>
            <a:endParaRPr sz="1600"/>
          </a:p>
          <a:p>
            <a:pPr indent="0" lvl="0" marL="457200" rtl="0" algn="l">
              <a:lnSpc>
                <a:spcPct val="100000"/>
              </a:lnSpc>
              <a:spcBef>
                <a:spcPts val="0"/>
              </a:spcBef>
              <a:spcAft>
                <a:spcPts val="0"/>
              </a:spcAft>
              <a:buNone/>
            </a:pPr>
            <a:r>
              <a:t/>
            </a:r>
            <a:endParaRPr sz="1600"/>
          </a:p>
          <a:p>
            <a:pPr indent="-317500" lvl="0" marL="457200" rtl="0" algn="l">
              <a:lnSpc>
                <a:spcPct val="100000"/>
              </a:lnSpc>
              <a:spcBef>
                <a:spcPts val="0"/>
              </a:spcBef>
              <a:spcAft>
                <a:spcPts val="0"/>
              </a:spcAft>
              <a:buSzPts val="1400"/>
              <a:buChar char="●"/>
            </a:pPr>
            <a:r>
              <a:rPr lang="en" sz="1600"/>
              <a:t>Our quest is to explore if there is a way to </a:t>
            </a:r>
            <a:r>
              <a:rPr lang="en" sz="1600"/>
              <a:t>wrangle and distill </a:t>
            </a:r>
            <a:r>
              <a:rPr lang="en" sz="1600"/>
              <a:t>data such that we are able to determine the future outcome of UFC fights based on previously </a:t>
            </a:r>
            <a:r>
              <a:rPr lang="en" sz="1600"/>
              <a:t>fought bout data </a:t>
            </a:r>
            <a:r>
              <a:rPr lang="en" sz="1600"/>
              <a:t>metrics. </a:t>
            </a:r>
            <a:endParaRPr sz="1600"/>
          </a:p>
          <a:p>
            <a:pPr indent="0" lvl="0" marL="45720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525" name="Google Shape;525;p29"/>
          <p:cNvSpPr txBox="1"/>
          <p:nvPr>
            <p:ph type="ctrTitle"/>
          </p:nvPr>
        </p:nvSpPr>
        <p:spPr>
          <a:xfrm>
            <a:off x="59737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Quest for W’s</a:t>
            </a:r>
            <a:endParaRPr sz="3500"/>
          </a:p>
        </p:txBody>
      </p:sp>
      <p:pic>
        <p:nvPicPr>
          <p:cNvPr id="526" name="Google Shape;526;p29"/>
          <p:cNvPicPr preferRelativeResize="0"/>
          <p:nvPr/>
        </p:nvPicPr>
        <p:blipFill>
          <a:blip r:embed="rId3">
            <a:alphaModFix/>
          </a:blip>
          <a:stretch>
            <a:fillRect/>
          </a:stretch>
        </p:blipFill>
        <p:spPr>
          <a:xfrm>
            <a:off x="3433656" y="3509825"/>
            <a:ext cx="2276675" cy="143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0"/>
          <p:cNvSpPr txBox="1"/>
          <p:nvPr>
            <p:ph idx="13" type="ctrTitle"/>
          </p:nvPr>
        </p:nvSpPr>
        <p:spPr>
          <a:xfrm>
            <a:off x="6357496" y="314273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a:t>
            </a:r>
            <a:endParaRPr/>
          </a:p>
        </p:txBody>
      </p:sp>
      <p:sp>
        <p:nvSpPr>
          <p:cNvPr id="532" name="Google Shape;532;p30"/>
          <p:cNvSpPr txBox="1"/>
          <p:nvPr>
            <p:ph idx="1" type="subTitle"/>
          </p:nvPr>
        </p:nvSpPr>
        <p:spPr>
          <a:xfrm>
            <a:off x="6287576"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acquired a dataset from UFC saved in Kaggle.com</a:t>
            </a:r>
            <a:endParaRPr/>
          </a:p>
        </p:txBody>
      </p:sp>
      <p:sp>
        <p:nvSpPr>
          <p:cNvPr id="533" name="Google Shape;533;p30"/>
          <p:cNvSpPr txBox="1"/>
          <p:nvPr>
            <p:ph idx="4" type="ctrTitle"/>
          </p:nvPr>
        </p:nvSpPr>
        <p:spPr>
          <a:xfrm>
            <a:off x="3691347" y="3142750"/>
            <a:ext cx="1879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a:t>
            </a:r>
            <a:r>
              <a:rPr lang="en"/>
              <a:t>:</a:t>
            </a:r>
            <a:endParaRPr/>
          </a:p>
        </p:txBody>
      </p:sp>
      <p:sp>
        <p:nvSpPr>
          <p:cNvPr id="534" name="Google Shape;534;p30"/>
          <p:cNvSpPr txBox="1"/>
          <p:nvPr>
            <p:ph type="ctrTitle"/>
          </p:nvPr>
        </p:nvSpPr>
        <p:spPr>
          <a:xfrm>
            <a:off x="1098125" y="314275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a:t>
            </a:r>
            <a:endParaRPr/>
          </a:p>
        </p:txBody>
      </p:sp>
      <p:sp>
        <p:nvSpPr>
          <p:cNvPr id="535" name="Google Shape;535;p30"/>
          <p:cNvSpPr txBox="1"/>
          <p:nvPr>
            <p:ph idx="2" type="subTitle"/>
          </p:nvPr>
        </p:nvSpPr>
        <p:spPr>
          <a:xfrm>
            <a:off x="599525" y="3720550"/>
            <a:ext cx="2251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data and fighter statistics to create an educated prediction on who will win the fight.</a:t>
            </a:r>
            <a:endParaRPr/>
          </a:p>
          <a:p>
            <a:pPr indent="0" lvl="0" marL="0" rtl="0" algn="l">
              <a:spcBef>
                <a:spcPts val="0"/>
              </a:spcBef>
              <a:spcAft>
                <a:spcPts val="0"/>
              </a:spcAft>
              <a:buNone/>
            </a:pPr>
            <a:r>
              <a:t/>
            </a:r>
            <a:endParaRPr/>
          </a:p>
        </p:txBody>
      </p:sp>
      <p:sp>
        <p:nvSpPr>
          <p:cNvPr id="536" name="Google Shape;536;p30"/>
          <p:cNvSpPr txBox="1"/>
          <p:nvPr>
            <p:ph idx="3" type="title"/>
          </p:nvPr>
        </p:nvSpPr>
        <p:spPr>
          <a:xfrm>
            <a:off x="1097525" y="245585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37" name="Google Shape;537;p30"/>
          <p:cNvSpPr txBox="1"/>
          <p:nvPr>
            <p:ph idx="5" type="subTitle"/>
          </p:nvPr>
        </p:nvSpPr>
        <p:spPr>
          <a:xfrm>
            <a:off x="3156800" y="3720550"/>
            <a:ext cx="2722800" cy="8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fans, it would be interesting to best predict who will </a:t>
            </a:r>
            <a:r>
              <a:rPr lang="en"/>
              <a:t>win a fight.</a:t>
            </a:r>
            <a:endParaRPr/>
          </a:p>
        </p:txBody>
      </p:sp>
      <p:sp>
        <p:nvSpPr>
          <p:cNvPr id="538" name="Google Shape;538;p30"/>
          <p:cNvSpPr txBox="1"/>
          <p:nvPr>
            <p:ph idx="6" type="title"/>
          </p:nvPr>
        </p:nvSpPr>
        <p:spPr>
          <a:xfrm>
            <a:off x="3817052" y="2455825"/>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39" name="Google Shape;539;p30"/>
          <p:cNvSpPr txBox="1"/>
          <p:nvPr>
            <p:ph idx="7" type="ctrTitle"/>
          </p:nvPr>
        </p:nvSpPr>
        <p:spPr>
          <a:xfrm>
            <a:off x="1012100" y="535900"/>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a:t>
            </a:r>
            <a:endParaRPr sz="3200"/>
          </a:p>
        </p:txBody>
      </p:sp>
      <p:sp>
        <p:nvSpPr>
          <p:cNvPr id="540" name="Google Shape;540;p30"/>
          <p:cNvSpPr txBox="1"/>
          <p:nvPr>
            <p:ph idx="9" type="title"/>
          </p:nvPr>
        </p:nvSpPr>
        <p:spPr>
          <a:xfrm>
            <a:off x="6536579" y="245583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41" name="Google Shape;541;p30"/>
          <p:cNvSpPr/>
          <p:nvPr/>
        </p:nvSpPr>
        <p:spPr>
          <a:xfrm>
            <a:off x="1097525" y="1372713"/>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3817052" y="1372713"/>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6539929" y="1372713"/>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30"/>
          <p:cNvCxnSpPr>
            <a:stCxn id="541" idx="1"/>
            <a:endCxn id="536" idx="1"/>
          </p:cNvCxnSpPr>
          <p:nvPr/>
        </p:nvCxnSpPr>
        <p:spPr>
          <a:xfrm>
            <a:off x="1097525"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45" name="Google Shape;545;p30"/>
          <p:cNvCxnSpPr>
            <a:stCxn id="542" idx="1"/>
            <a:endCxn id="538" idx="1"/>
          </p:cNvCxnSpPr>
          <p:nvPr/>
        </p:nvCxnSpPr>
        <p:spPr>
          <a:xfrm>
            <a:off x="3817052" y="1784763"/>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46" name="Google Shape;546;p30"/>
          <p:cNvCxnSpPr>
            <a:stCxn id="543" idx="1"/>
            <a:endCxn id="540" idx="1"/>
          </p:cNvCxnSpPr>
          <p:nvPr/>
        </p:nvCxnSpPr>
        <p:spPr>
          <a:xfrm flipH="1">
            <a:off x="6536629" y="1784763"/>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sp>
        <p:nvSpPr>
          <p:cNvPr id="547" name="Google Shape;547;p30"/>
          <p:cNvSpPr/>
          <p:nvPr/>
        </p:nvSpPr>
        <p:spPr>
          <a:xfrm>
            <a:off x="2150225" y="113467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7364033" y="2196824"/>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1220974" y="1479230"/>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0"/>
          <p:cNvGrpSpPr/>
          <p:nvPr/>
        </p:nvGrpSpPr>
        <p:grpSpPr>
          <a:xfrm>
            <a:off x="3949783" y="1494623"/>
            <a:ext cx="577210" cy="580282"/>
            <a:chOff x="3095745" y="3805393"/>
            <a:chExt cx="352840" cy="354717"/>
          </a:xfrm>
        </p:grpSpPr>
        <p:sp>
          <p:nvSpPr>
            <p:cNvPr id="551" name="Google Shape;551;p30"/>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0"/>
          <p:cNvGrpSpPr/>
          <p:nvPr/>
        </p:nvGrpSpPr>
        <p:grpSpPr>
          <a:xfrm>
            <a:off x="6663393" y="1494610"/>
            <a:ext cx="583817" cy="580314"/>
            <a:chOff x="3541011" y="3367320"/>
            <a:chExt cx="348257" cy="346188"/>
          </a:xfrm>
        </p:grpSpPr>
        <p:sp>
          <p:nvSpPr>
            <p:cNvPr id="558" name="Google Shape;558;p30"/>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30"/>
          <p:cNvSpPr txBox="1"/>
          <p:nvPr>
            <p:ph idx="7" type="ctrTitle"/>
          </p:nvPr>
        </p:nvSpPr>
        <p:spPr>
          <a:xfrm>
            <a:off x="3691338" y="535925"/>
            <a:ext cx="1184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Why?</a:t>
            </a:r>
            <a:endParaRPr sz="3200"/>
          </a:p>
        </p:txBody>
      </p:sp>
      <p:sp>
        <p:nvSpPr>
          <p:cNvPr id="563" name="Google Shape;563;p30"/>
          <p:cNvSpPr txBox="1"/>
          <p:nvPr>
            <p:ph idx="7" type="ctrTitle"/>
          </p:nvPr>
        </p:nvSpPr>
        <p:spPr>
          <a:xfrm>
            <a:off x="6262000" y="535925"/>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Where?</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1"/>
          <p:cNvSpPr txBox="1"/>
          <p:nvPr>
            <p:ph idx="1" type="body"/>
          </p:nvPr>
        </p:nvSpPr>
        <p:spPr>
          <a:xfrm>
            <a:off x="283250" y="1063775"/>
            <a:ext cx="4571700" cy="30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What are the top 5 </a:t>
            </a:r>
            <a:r>
              <a:rPr lang="en" sz="1400"/>
              <a:t>fighter</a:t>
            </a:r>
            <a:r>
              <a:rPr lang="en" sz="1400"/>
              <a:t> metrics that contribute to winning a UFC match?</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2.  Which of the fighter metrics carry more weight than the others?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3.  How much do biometric </a:t>
            </a:r>
            <a:r>
              <a:rPr lang="en" sz="1400"/>
              <a:t>physical</a:t>
            </a:r>
            <a:r>
              <a:rPr lang="en" sz="1400"/>
              <a:t> factors, i.e. age, height, weight, affect the outcome of the match?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4. Does having a higher rank predict the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5. Do the number of win streaks necessarily predict a higher chance of winning?</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69" name="Google Shape;569;p31"/>
          <p:cNvSpPr txBox="1"/>
          <p:nvPr>
            <p:ph type="ctrTitle"/>
          </p:nvPr>
        </p:nvSpPr>
        <p:spPr>
          <a:xfrm>
            <a:off x="283250" y="411675"/>
            <a:ext cx="5352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 We Plan On Answering</a:t>
            </a:r>
            <a:endParaRPr sz="3200"/>
          </a:p>
        </p:txBody>
      </p:sp>
      <p:grpSp>
        <p:nvGrpSpPr>
          <p:cNvPr id="570" name="Google Shape;570;p31"/>
          <p:cNvGrpSpPr/>
          <p:nvPr/>
        </p:nvGrpSpPr>
        <p:grpSpPr>
          <a:xfrm>
            <a:off x="4944411" y="989482"/>
            <a:ext cx="2851442" cy="3213988"/>
            <a:chOff x="2501950" y="1507050"/>
            <a:chExt cx="2392350" cy="2696525"/>
          </a:xfrm>
        </p:grpSpPr>
        <p:sp>
          <p:nvSpPr>
            <p:cNvPr id="571" name="Google Shape;571;p31"/>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1"/>
          <p:cNvGrpSpPr/>
          <p:nvPr/>
        </p:nvGrpSpPr>
        <p:grpSpPr>
          <a:xfrm>
            <a:off x="7686104" y="-476250"/>
            <a:ext cx="2291257" cy="2922300"/>
            <a:chOff x="4882900" y="-64350"/>
            <a:chExt cx="2493750" cy="2922300"/>
          </a:xfrm>
        </p:grpSpPr>
        <p:sp>
          <p:nvSpPr>
            <p:cNvPr id="591" name="Google Shape;591;p31"/>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1"/>
          <p:cNvGrpSpPr/>
          <p:nvPr/>
        </p:nvGrpSpPr>
        <p:grpSpPr>
          <a:xfrm>
            <a:off x="5599242" y="1368971"/>
            <a:ext cx="1541751" cy="2455003"/>
            <a:chOff x="2160750" y="237575"/>
            <a:chExt cx="3253325" cy="5180425"/>
          </a:xfrm>
        </p:grpSpPr>
        <p:sp>
          <p:nvSpPr>
            <p:cNvPr id="597" name="Google Shape;597;p31"/>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